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6" r:id="rId2"/>
    <p:sldId id="277" r:id="rId3"/>
    <p:sldId id="256" r:id="rId4"/>
    <p:sldId id="291" r:id="rId5"/>
    <p:sldId id="292" r:id="rId6"/>
    <p:sldId id="293" r:id="rId7"/>
    <p:sldId id="290" r:id="rId8"/>
    <p:sldId id="289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94" r:id="rId18"/>
    <p:sldId id="28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2" autoAdjust="0"/>
    <p:restoredTop sz="94660"/>
  </p:normalViewPr>
  <p:slideViewPr>
    <p:cSldViewPr snapToGrid="0">
      <p:cViewPr>
        <p:scale>
          <a:sx n="61" d="100"/>
          <a:sy n="61" d="100"/>
        </p:scale>
        <p:origin x="-93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B80C-4392-4E28-9932-E9775BF2ECD1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973D-560B-4436-B9E2-27E67CA3C2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03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Финансовая грамотность – одно из условий, позволяющих добиваться успеха. Заработать деньги сложно, хотя в этом может и повезти, но сохранить их – тоже весьма непростая задача, универсального решения у которой нет. Для начала давайте разберемся, чем финансово грамотные люди отличаются от тех, которые ничего не знают о финансах.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Финансово грамотные люди: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1.	</a:t>
            </a:r>
            <a:r>
              <a:rPr lang="en-US" b="1"/>
              <a:t>Ведут учёт доходов и расходов.</a:t>
            </a:r>
            <a:r>
              <a:rPr lang="en-US"/>
              <a:t> Чтобы оценить свои возможности и запланировать покупку, записывайте информацию обо всех ваших расходах. Подумайте о том, как сделать так, чтобы ваши доходы превышали расходы.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2.	</a:t>
            </a:r>
            <a:r>
              <a:rPr lang="en-US" b="1"/>
              <a:t>Тратят меньше, чем зарабатывают.</a:t>
            </a:r>
            <a:r>
              <a:rPr lang="en-US"/>
              <a:t> Нужно стараться тратить меньше, чем зарабатываешь, а если уж пришлось взять в долг – точно просчитать, что сможешь вернуть его вовремя и в полном объёме.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3.	</a:t>
            </a:r>
            <a:r>
              <a:rPr lang="en-US" b="1"/>
              <a:t>Знают свои права.</a:t>
            </a:r>
            <a:r>
              <a:rPr lang="en-US"/>
              <a:t> Вы всегда должны знать, куда обратиться за помощью, если ваши права были нарушены. Например, с вашими деньгами совершили незаконные действия или вам навязывают покупку финансовых услуг. Кроме того, если вы знаете свои права, то риск, что вас обманут, значительно снижается.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4.	</a:t>
            </a:r>
            <a:r>
              <a:rPr lang="en-US" b="1"/>
              <a:t>Имеют сбережения.</a:t>
            </a:r>
            <a:r>
              <a:rPr lang="en-US"/>
              <a:t> В жизни случаются ситуации, когда вам могут понадобиться накопленные деньги (финансовая подушка безопасности): поступление в вуз, увольнение с работы, больничный и т.д. Это не всегда просто сделать, но вы должны стараться откладывать деньги уже сейчас – они могут вам пригодиться.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5.	</a:t>
            </a:r>
            <a:r>
              <a:rPr lang="en-US" b="1"/>
              <a:t>Владеют информацией.</a:t>
            </a:r>
            <a:r>
              <a:rPr lang="en-US"/>
              <a:t> Вы должны знать о том, где можно получить полезную и достоверную информацию о финансовых услугах и инструментах, уметь анализировать её.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/>
              <a:t>6.	</a:t>
            </a:r>
            <a:r>
              <a:rPr lang="en-US" b="1"/>
              <a:t>Умеют выбирать финансовые услуги.</a:t>
            </a:r>
            <a:r>
              <a:rPr lang="en-US"/>
              <a:t> Прежде чем выбрать услугу, необходимо проверить надёжность компании, которая её предлагает. Работайте только с теми компаниями, которые имеют лицензию и внесены в государственный реестр. Сравнивайте условия, предлагаемые различными компаниями, выбирайте наиболее оптимальный вариант. </a:t>
            </a:r>
          </a:p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7501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53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37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48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082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35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261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80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808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9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514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8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63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073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90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61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65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812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FE889E-346F-4BFE-8C70-0BF4754020ED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9B63A-53AE-4572-8CCB-EC833609BC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5160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-dog.net/wallpapers/15/10/528066524221206/flag-russia-tricolor-white-blue-red-power-power-putin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ni-fg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8681" y="862382"/>
            <a:ext cx="100575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Формирование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ОСНОВ ФИНАНСОВОЙ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ГРАМОТНОСТИ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обучающихся</a:t>
            </a:r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34" y="4863443"/>
            <a:ext cx="3013754" cy="1994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42" y="2975049"/>
            <a:ext cx="2971046" cy="174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08908" y="3463059"/>
            <a:ext cx="6013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Курочкина Светлана Ивановна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учитель  обществознания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МКОУ Новоуспенской СОШ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824" y="6323308"/>
            <a:ext cx="175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2019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2" y="135632"/>
            <a:ext cx="11846255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Авторы пособия</a:t>
            </a:r>
            <a:r>
              <a:rPr lang="en-US" sz="2600" b="1" dirty="0">
                <a:solidFill>
                  <a:srgbClr val="FF0000"/>
                </a:solidFill>
              </a:rPr>
              <a:t>:</a:t>
            </a:r>
            <a:r>
              <a:rPr lang="ru-RU" sz="2600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/>
              <a:t>Алексей Горяев </a:t>
            </a:r>
            <a:r>
              <a:rPr lang="ru-RU" sz="2400" dirty="0"/>
              <a:t>профессор , директор программы Masters in Finance Российской экономической школы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/>
              <a:t>Валерий Чумаченко</a:t>
            </a:r>
            <a:r>
              <a:rPr lang="ru-RU" sz="2400" dirty="0"/>
              <a:t>, директор и соавтор проекта </a:t>
            </a:r>
            <a:r>
              <a:rPr lang="en-US" sz="2400" dirty="0"/>
              <a:t>«</a:t>
            </a:r>
            <a:r>
              <a:rPr lang="ru-RU" sz="2400" dirty="0"/>
              <a:t>Финансовая грамота</a:t>
            </a:r>
            <a:r>
              <a:rPr lang="en-US" sz="2400" dirty="0"/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968" y="1670815"/>
            <a:ext cx="76083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УМК простым и ясным языком освещает вопросы</a:t>
            </a:r>
            <a:r>
              <a:rPr lang="en-US" sz="2800" b="1" dirty="0" smtClean="0">
                <a:solidFill>
                  <a:srgbClr val="FFC000"/>
                </a:solidFill>
              </a:rPr>
              <a:t>:</a:t>
            </a:r>
            <a:endParaRPr lang="en-US" sz="2800" b="1" dirty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Личное финансовое планирование, расходы и доходы семьи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Как сохранить и преумножить сбережения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Кредитование и возможные риски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Мобильные платежи и защита от мошенников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Страхование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Налоги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Пенсия </a:t>
            </a:r>
          </a:p>
        </p:txBody>
      </p:sp>
      <p:pic>
        <p:nvPicPr>
          <p:cNvPr id="6" name="Picture 4" descr="http://kaliningradlib.ru/system/files/imagecache/picture_600/educatie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3192" y="2450329"/>
            <a:ext cx="4019542" cy="3289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6044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1838" y="585788"/>
            <a:ext cx="4729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ОГЛАВЛЕНИЕ</a:t>
            </a:r>
            <a:endParaRPr lang="ru-RU" sz="4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0151" y="1593415"/>
            <a:ext cx="102441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1 глава </a:t>
            </a:r>
            <a:r>
              <a:rPr lang="ru-RU" sz="3400" dirty="0"/>
              <a:t>Личное финансовое планирование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2 глава </a:t>
            </a:r>
            <a:r>
              <a:rPr lang="ru-RU" sz="3400" dirty="0"/>
              <a:t>Депозит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3 глава </a:t>
            </a:r>
            <a:r>
              <a:rPr lang="ru-RU" sz="3400" dirty="0"/>
              <a:t>Кредит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4 глава</a:t>
            </a:r>
            <a:r>
              <a:rPr lang="ru-RU" sz="3400" dirty="0"/>
              <a:t> Расчетно-кассовые операции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5 глава </a:t>
            </a:r>
            <a:r>
              <a:rPr lang="ru-RU" sz="3400" dirty="0"/>
              <a:t>Страхование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6 глава </a:t>
            </a:r>
            <a:r>
              <a:rPr lang="ru-RU" sz="3400" dirty="0"/>
              <a:t>Инвестиции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7 глава </a:t>
            </a:r>
            <a:r>
              <a:rPr lang="ru-RU" sz="3400" dirty="0"/>
              <a:t>Пенсии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8 глава </a:t>
            </a:r>
            <a:r>
              <a:rPr lang="ru-RU" sz="3400" dirty="0"/>
              <a:t>Налоги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400" dirty="0">
                <a:solidFill>
                  <a:srgbClr val="FFC000"/>
                </a:solidFill>
              </a:rPr>
              <a:t>9 глава</a:t>
            </a:r>
            <a:r>
              <a:rPr lang="ru-RU" sz="3400" dirty="0"/>
              <a:t> Финансовые махинации</a:t>
            </a:r>
            <a:endParaRPr lang="ru-RU" sz="3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1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5" t="8106" r="1321" b="14205"/>
          <a:stretch/>
        </p:blipFill>
        <p:spPr>
          <a:xfrm>
            <a:off x="69177" y="88856"/>
            <a:ext cx="7216620" cy="32545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0" r="1023" b="14649"/>
          <a:stretch/>
        </p:blipFill>
        <p:spPr>
          <a:xfrm>
            <a:off x="4681182" y="3343412"/>
            <a:ext cx="7083187" cy="339175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728347" y="1187974"/>
            <a:ext cx="5322626" cy="954107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Севастополь</a:t>
            </a:r>
            <a:endParaRPr lang="ru-RU" sz="5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" t="6104" r="2072" b="14340"/>
          <a:stretch/>
        </p:blipFill>
        <p:spPr>
          <a:xfrm>
            <a:off x="191069" y="95536"/>
            <a:ext cx="7466707" cy="34255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" t="6726" r="2071" b="13407"/>
          <a:stretch/>
        </p:blipFill>
        <p:spPr>
          <a:xfrm>
            <a:off x="4380932" y="3266325"/>
            <a:ext cx="7548593" cy="34642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095917" y="803768"/>
            <a:ext cx="3462807" cy="1815882"/>
          </a:xfrm>
          <a:prstGeom prst="rect">
            <a:avLst/>
          </a:prstGeom>
          <a:solidFill>
            <a:schemeClr val="accent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600" b="1" cap="none" spc="0" dirty="0" smtClean="0">
                <a:ln w="13462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Дальний </a:t>
            </a:r>
          </a:p>
          <a:p>
            <a:pPr algn="ctr"/>
            <a:r>
              <a:rPr lang="ru-RU" sz="5600" b="1" cap="none" spc="0" dirty="0" smtClean="0">
                <a:ln w="13462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Восток</a:t>
            </a:r>
            <a:endParaRPr lang="ru-RU" sz="5600" b="1" cap="none" spc="0" dirty="0">
              <a:ln w="13462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685" y="431548"/>
            <a:ext cx="10508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600" b="1" dirty="0" smtClean="0">
                <a:solidFill>
                  <a:srgbClr val="92D050"/>
                </a:solidFill>
              </a:rPr>
              <a:t>Что такое </a:t>
            </a:r>
            <a:r>
              <a:rPr lang="ru-RU" sz="5600" b="1" dirty="0" err="1" smtClean="0">
                <a:solidFill>
                  <a:srgbClr val="92D050"/>
                </a:solidFill>
              </a:rPr>
              <a:t>криптовалюта</a:t>
            </a:r>
            <a:r>
              <a:rPr lang="en-US" sz="5600" b="1" dirty="0" smtClean="0">
                <a:solidFill>
                  <a:srgbClr val="92D050"/>
                </a:solidFill>
              </a:rPr>
              <a:t>?</a:t>
            </a:r>
            <a:endParaRPr lang="ru-RU" sz="5600" b="1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57" y="1719618"/>
            <a:ext cx="89802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u="sng" dirty="0" err="1" smtClean="0"/>
              <a:t>Биткоин</a:t>
            </a:r>
            <a:r>
              <a:rPr lang="ru-RU" sz="3000" b="1" u="sng" dirty="0" smtClean="0"/>
              <a:t> (</a:t>
            </a:r>
            <a:r>
              <a:rPr lang="en-US" sz="3000" b="1" u="sng" dirty="0" smtClean="0"/>
              <a:t>bitcoin</a:t>
            </a:r>
            <a:r>
              <a:rPr lang="ru-RU" sz="3000" b="1" u="sng" dirty="0" smtClean="0"/>
              <a:t>)</a:t>
            </a:r>
            <a:r>
              <a:rPr lang="ru-RU" sz="3000" b="1" dirty="0" smtClean="0"/>
              <a:t>-</a:t>
            </a:r>
            <a:r>
              <a:rPr lang="en-US" sz="3000" b="1" dirty="0" smtClean="0"/>
              <a:t> </a:t>
            </a:r>
            <a:r>
              <a:rPr lang="ru-RU" sz="3000" b="1" dirty="0" smtClean="0"/>
              <a:t>виртуальная валюта. Биткоины могут использоваться для электронных финансовых операций, включая покупку в интернет-магазинах реальных товаров или услуг.</a:t>
            </a:r>
            <a:endParaRPr lang="en-US" sz="3000" b="1" dirty="0" smtClean="0"/>
          </a:p>
          <a:p>
            <a:endParaRPr lang="en-US" sz="3000" b="1" dirty="0" smtClean="0"/>
          </a:p>
          <a:p>
            <a:r>
              <a:rPr lang="ru-RU" sz="3000" b="1" dirty="0" smtClean="0"/>
              <a:t> Кроме того, есть возможность обменять биткоины на одну из традиционных валют через площадки для торгов или обменные пункты.</a:t>
            </a:r>
            <a:endParaRPr lang="ru-RU" sz="3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1361" y="1514242"/>
            <a:ext cx="3889612" cy="29970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5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0014" y="358259"/>
            <a:ext cx="84064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u="sng" dirty="0">
                <a:solidFill>
                  <a:srgbClr val="92D050"/>
                </a:solidFill>
              </a:rPr>
              <a:t>Тест по финансовой </a:t>
            </a:r>
            <a:r>
              <a:rPr lang="ru-RU" sz="3600" b="1" u="sng" dirty="0" smtClean="0">
                <a:solidFill>
                  <a:srgbClr val="92D050"/>
                </a:solidFill>
              </a:rPr>
              <a:t>грамотности </a:t>
            </a:r>
          </a:p>
          <a:p>
            <a:pPr algn="ctr"/>
            <a:r>
              <a:rPr lang="ru-RU" sz="3600" b="1" u="sng" dirty="0" smtClean="0">
                <a:solidFill>
                  <a:srgbClr val="92D050"/>
                </a:solidFill>
              </a:rPr>
              <a:t>для </a:t>
            </a:r>
            <a:r>
              <a:rPr lang="ru-RU" sz="3600" b="1" u="sng" dirty="0">
                <a:solidFill>
                  <a:srgbClr val="92D050"/>
                </a:solidFill>
              </a:rPr>
              <a:t>школьников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772" y="1558588"/>
            <a:ext cx="120282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Вопрос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№1</a:t>
            </a:r>
          </a:p>
          <a:p>
            <a:r>
              <a:rPr lang="ru-RU" sz="2800" b="1" dirty="0" smtClean="0"/>
              <a:t>Бережно </a:t>
            </a:r>
            <a:r>
              <a:rPr lang="ru-RU" sz="2800" b="1" dirty="0"/>
              <a:t>расходуя ресурсы, можно оставлять в своей жизни больше места для важных вещей.</a:t>
            </a:r>
            <a:endParaRPr lang="ru-RU" sz="2800" dirty="0"/>
          </a:p>
          <a:p>
            <a:r>
              <a:rPr lang="ru-RU" sz="2800" u="sng" dirty="0"/>
              <a:t>Рассчитай, какую сумму может откладывать семья Григорьевых ежемесячно,</a:t>
            </a:r>
            <a:r>
              <a:rPr lang="ru-RU" sz="2800" dirty="0"/>
              <a:t> если их совокупный доход составляет 60000 рублей. </a:t>
            </a:r>
            <a:br>
              <a:rPr lang="ru-RU" sz="2800" dirty="0"/>
            </a:br>
            <a:r>
              <a:rPr lang="ru-RU" sz="2800" dirty="0"/>
              <a:t>Расходы на самое необходимое — 30000 руб. </a:t>
            </a:r>
            <a:br>
              <a:rPr lang="ru-RU" sz="2800" dirty="0"/>
            </a:br>
            <a:r>
              <a:rPr lang="ru-RU" sz="2800" dirty="0"/>
              <a:t>Иван Григорьев тратит на машину, спорт, одежду и обувь ежемесячно 8500 руб., а его жена Мария тратит на косметику, спорт, одежду, обувь, театр и др. — 9000 руб. </a:t>
            </a:r>
            <a:br>
              <a:rPr lang="ru-RU" sz="2800" dirty="0"/>
            </a:br>
            <a:r>
              <a:rPr lang="ru-RU" sz="2800" dirty="0"/>
              <a:t>На их сына Витю, который ходит в детский сад, уходит 5000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8805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6360" y="391952"/>
            <a:ext cx="3271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Вопрос № </a:t>
            </a:r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423" y="1160059"/>
            <a:ext cx="11846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92D050"/>
                </a:solidFill>
              </a:rPr>
              <a:t>Такое явление, как инфляция, регулярно оказывает влияние на наши финансовые возможности. Чтобы сохранять их покупательную способность нужно уметь учитывать её в своих планах.</a:t>
            </a:r>
          </a:p>
          <a:p>
            <a:r>
              <a:rPr lang="ru-RU" sz="3600" u="sng" dirty="0" smtClean="0"/>
              <a:t>Представьте,</a:t>
            </a:r>
            <a:r>
              <a:rPr lang="ru-RU" sz="3600" dirty="0" smtClean="0"/>
              <a:t> что в предстоящие 5 лет цены на товары, которые вы покупаете, увеличатся вдвое.</a:t>
            </a:r>
          </a:p>
          <a:p>
            <a:r>
              <a:rPr lang="ru-RU" sz="3600" dirty="0" smtClean="0"/>
              <a:t>Если ваш доход не увеличится, вы сможете купить:</a:t>
            </a:r>
          </a:p>
          <a:p>
            <a:r>
              <a:rPr lang="ru-RU" sz="3600" dirty="0" smtClean="0"/>
              <a:t>А) меньше</a:t>
            </a:r>
          </a:p>
          <a:p>
            <a:r>
              <a:rPr lang="ru-RU" sz="3600" dirty="0"/>
              <a:t>В</a:t>
            </a:r>
            <a:r>
              <a:rPr lang="ru-RU" sz="3600" dirty="0" smtClean="0"/>
              <a:t>) больше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) столько же товаров (услуг) как и сегодня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253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 idx="4294967295"/>
          </p:nvPr>
        </p:nvSpPr>
        <p:spPr>
          <a:xfrm>
            <a:off x="532262" y="-19133"/>
            <a:ext cx="11659737" cy="1470000"/>
          </a:xfrm>
          <a:prstGeom prst="rect">
            <a:avLst/>
          </a:prstGeom>
          <a:noFill/>
          <a:ln>
            <a:noFill/>
          </a:ln>
        </p:spPr>
        <p:txBody>
          <a:bodyPr vert="horz" lIns="60933" tIns="60933" rIns="60933" bIns="60933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3600" b="1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отличает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i="1" dirty="0" err="1" smtClean="0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финансово</a:t>
            </a:r>
            <a:r>
              <a:rPr lang="en-US" sz="3600" b="1" dirty="0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грамотного</a:t>
            </a:r>
            <a:r>
              <a:rPr lang="en-US" sz="36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человека</a:t>
            </a:r>
            <a:r>
              <a:rPr lang="en-US" sz="3600" b="1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022555" y="1515905"/>
            <a:ext cx="1603589" cy="437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9600" y="1140208"/>
            <a:ext cx="1407464" cy="132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457" y="2315765"/>
            <a:ext cx="1269388" cy="14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39611" y="3977865"/>
            <a:ext cx="1377565" cy="136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17650" y="1140208"/>
            <a:ext cx="1375723" cy="140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486263" y="2017438"/>
            <a:ext cx="1416471" cy="135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8848" y="3977866"/>
            <a:ext cx="1273195" cy="122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2387532" y="2541966"/>
            <a:ext cx="2330800" cy="1435897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Ведёт</a:t>
            </a:r>
            <a:r>
              <a:rPr lang="en-US" sz="2400" dirty="0"/>
              <a:t> </a:t>
            </a:r>
            <a:r>
              <a:rPr lang="en-US" sz="2400" dirty="0" err="1"/>
              <a:t>учет</a:t>
            </a:r>
            <a:r>
              <a:rPr lang="en-US" sz="2400" dirty="0"/>
              <a:t> </a:t>
            </a:r>
            <a:r>
              <a:rPr lang="en-US" sz="2400" dirty="0" err="1"/>
              <a:t>доходов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и </a:t>
            </a:r>
            <a:r>
              <a:rPr lang="en-US" sz="2400" dirty="0" err="1"/>
              <a:t>расходов</a:t>
            </a:r>
            <a:endParaRPr lang="en-US" sz="2400" dirty="0"/>
          </a:p>
        </p:txBody>
      </p:sp>
      <p:sp>
        <p:nvSpPr>
          <p:cNvPr id="90" name="Shape 90"/>
          <p:cNvSpPr/>
          <p:nvPr/>
        </p:nvSpPr>
        <p:spPr>
          <a:xfrm>
            <a:off x="532262" y="3734954"/>
            <a:ext cx="1630174" cy="1611943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Знает</a:t>
            </a:r>
            <a:r>
              <a:rPr lang="en-US" sz="2400" dirty="0"/>
              <a:t> </a:t>
            </a:r>
            <a:r>
              <a:rPr lang="en-US" sz="2400" dirty="0" err="1"/>
              <a:t>свои</a:t>
            </a:r>
            <a:r>
              <a:rPr lang="en-US" sz="2400" dirty="0"/>
              <a:t> </a:t>
            </a:r>
            <a:r>
              <a:rPr lang="en-US" sz="2400" dirty="0" err="1"/>
              <a:t>права</a:t>
            </a:r>
            <a:endParaRPr lang="en-US" sz="2400" dirty="0"/>
          </a:p>
        </p:txBody>
      </p:sp>
      <p:sp>
        <p:nvSpPr>
          <p:cNvPr id="91" name="Shape 91"/>
          <p:cNvSpPr/>
          <p:nvPr/>
        </p:nvSpPr>
        <p:spPr>
          <a:xfrm>
            <a:off x="1583140" y="5346899"/>
            <a:ext cx="3253260" cy="1310138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Владеет</a:t>
            </a:r>
            <a:r>
              <a:rPr lang="en-US" sz="2400" dirty="0"/>
              <a:t> </a:t>
            </a:r>
            <a:r>
              <a:rPr lang="en-US" sz="2400" dirty="0" err="1"/>
              <a:t>актуальной</a:t>
            </a:r>
            <a:r>
              <a:rPr lang="en-US" sz="2400" dirty="0"/>
              <a:t> </a:t>
            </a:r>
            <a:r>
              <a:rPr lang="en-US" sz="2400" dirty="0" err="1"/>
              <a:t>информацией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о </a:t>
            </a:r>
            <a:r>
              <a:rPr lang="en-US" sz="2400" dirty="0" err="1"/>
              <a:t>финансах</a:t>
            </a:r>
            <a:endParaRPr lang="en-US" sz="2400" dirty="0"/>
          </a:p>
        </p:txBody>
      </p:sp>
      <p:sp>
        <p:nvSpPr>
          <p:cNvPr id="92" name="Shape 92"/>
          <p:cNvSpPr/>
          <p:nvPr/>
        </p:nvSpPr>
        <p:spPr>
          <a:xfrm>
            <a:off x="6812299" y="5105324"/>
            <a:ext cx="2216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Умеет</a:t>
            </a:r>
            <a:r>
              <a:rPr lang="en-US" sz="2400" dirty="0"/>
              <a:t> </a:t>
            </a:r>
            <a:r>
              <a:rPr lang="en-US" sz="2400" dirty="0" err="1"/>
              <a:t>выбирать</a:t>
            </a:r>
            <a:r>
              <a:rPr lang="en-US" sz="2400" dirty="0"/>
              <a:t> </a:t>
            </a:r>
            <a:r>
              <a:rPr lang="en-US" sz="2400" dirty="0" err="1"/>
              <a:t>финансовые</a:t>
            </a:r>
            <a:r>
              <a:rPr lang="en-US" sz="2400" dirty="0"/>
              <a:t> </a:t>
            </a:r>
            <a:r>
              <a:rPr lang="en-US" sz="2400" dirty="0" err="1"/>
              <a:t>услуги</a:t>
            </a:r>
            <a:endParaRPr lang="en-US" sz="2400" dirty="0"/>
          </a:p>
        </p:txBody>
      </p:sp>
      <p:sp>
        <p:nvSpPr>
          <p:cNvPr id="93" name="Shape 93"/>
          <p:cNvSpPr/>
          <p:nvPr/>
        </p:nvSpPr>
        <p:spPr>
          <a:xfrm>
            <a:off x="9029099" y="3608052"/>
            <a:ext cx="2330800" cy="5836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Тратит</a:t>
            </a:r>
            <a:r>
              <a:rPr lang="en-US" sz="2400" dirty="0"/>
              <a:t> </a:t>
            </a:r>
            <a:r>
              <a:rPr lang="en-US" sz="2400" dirty="0" err="1"/>
              <a:t>меньше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 err="1"/>
              <a:t>чем</a:t>
            </a:r>
            <a:r>
              <a:rPr lang="en-US" sz="2400" dirty="0"/>
              <a:t> </a:t>
            </a:r>
            <a:r>
              <a:rPr lang="en-US" sz="2400" dirty="0" err="1"/>
              <a:t>зарабатывает</a:t>
            </a:r>
            <a:endParaRPr lang="en-US" sz="2400" dirty="0"/>
          </a:p>
        </p:txBody>
      </p:sp>
      <p:sp>
        <p:nvSpPr>
          <p:cNvPr id="94" name="Shape 94"/>
          <p:cNvSpPr/>
          <p:nvPr/>
        </p:nvSpPr>
        <p:spPr>
          <a:xfrm>
            <a:off x="6843538" y="2602330"/>
            <a:ext cx="1790800" cy="958800"/>
          </a:xfrm>
          <a:prstGeom prst="rect">
            <a:avLst/>
          </a:prstGeom>
          <a:noFill/>
          <a:ln>
            <a:noFill/>
          </a:ln>
        </p:spPr>
        <p:txBody>
          <a:bodyPr lIns="60933" tIns="60933" rIns="60933" bIns="60933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</a:pPr>
            <a:r>
              <a:rPr lang="en-US" sz="2400" dirty="0" err="1"/>
              <a:t>Имеет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/>
              <a:t>сбережения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9470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4776" y="955176"/>
            <a:ext cx="8925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u="sng" dirty="0" smtClean="0"/>
              <a:t>Полезные интернет- ресурсы: </a:t>
            </a:r>
            <a:endParaRPr lang="ru-RU" sz="4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029803" y="3043451"/>
            <a:ext cx="74789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 smtClean="0"/>
              <a:t>www</a:t>
            </a:r>
            <a:r>
              <a:rPr lang="ru-RU" sz="4400" dirty="0" smtClean="0"/>
              <a:t>.</a:t>
            </a:r>
            <a:r>
              <a:rPr lang="en-US" sz="4400" dirty="0" err="1" smtClean="0"/>
              <a:t>apkro</a:t>
            </a:r>
            <a:r>
              <a:rPr lang="ru-RU" sz="4400" dirty="0" smtClean="0"/>
              <a:t>.</a:t>
            </a:r>
            <a:r>
              <a:rPr lang="en-US" sz="4400" dirty="0" err="1" smtClean="0"/>
              <a:t>ru</a:t>
            </a:r>
            <a:endParaRPr lang="en-US" sz="4400" dirty="0" smtClean="0"/>
          </a:p>
          <a:p>
            <a:pPr marL="342900" indent="-342900">
              <a:buAutoNum type="arabicPeriod"/>
            </a:pPr>
            <a:r>
              <a:rPr lang="en-US" sz="4400" dirty="0" err="1" smtClean="0"/>
              <a:t>Fincult</a:t>
            </a:r>
            <a:r>
              <a:rPr lang="ru-RU" sz="4400" dirty="0" smtClean="0"/>
              <a:t>.</a:t>
            </a:r>
            <a:r>
              <a:rPr lang="en-US" sz="4400" dirty="0" smtClean="0"/>
              <a:t>info</a:t>
            </a:r>
          </a:p>
          <a:p>
            <a:pPr marL="342900" indent="-342900">
              <a:buAutoNum type="arabicPeriod"/>
            </a:pPr>
            <a:r>
              <a:rPr lang="en-US" sz="4400" dirty="0" err="1" smtClean="0"/>
              <a:t>fingramota@cbr</a:t>
            </a:r>
            <a:r>
              <a:rPr lang="ru-RU" sz="4400" dirty="0"/>
              <a:t>.</a:t>
            </a:r>
            <a:r>
              <a:rPr lang="en-US" sz="4400" dirty="0" err="1" smtClean="0"/>
              <a:t>ru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229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631" y="329889"/>
            <a:ext cx="9404723" cy="2426960"/>
          </a:xfrm>
        </p:spPr>
        <p:txBody>
          <a:bodyPr/>
          <a:lstStyle/>
          <a:p>
            <a:r>
              <a:rPr lang="ru-RU" sz="5000" b="1" dirty="0" smtClean="0">
                <a:solidFill>
                  <a:srgbClr val="FFC000"/>
                </a:solidFill>
              </a:rPr>
              <a:t>«Стратегия повышения финансовой грамотности в РФ на 2017-2023 </a:t>
            </a:r>
            <a:r>
              <a:rPr lang="ru-RU" sz="5000" b="1" dirty="0" err="1" smtClean="0">
                <a:solidFill>
                  <a:srgbClr val="FFC000"/>
                </a:solidFill>
              </a:rPr>
              <a:t>гг</a:t>
            </a:r>
            <a:r>
              <a:rPr lang="ru-RU" sz="5000" b="1" dirty="0" smtClean="0">
                <a:solidFill>
                  <a:srgbClr val="FFC000"/>
                </a:solidFill>
              </a:rPr>
              <a:t>»</a:t>
            </a:r>
            <a:endParaRPr lang="ru-RU" sz="5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57" y="3157482"/>
            <a:ext cx="8311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Утверждена председателем Правительства РФ </a:t>
            </a:r>
          </a:p>
          <a:p>
            <a:r>
              <a:rPr lang="ru-RU" sz="3600" b="1" dirty="0" smtClean="0"/>
              <a:t>Д. А. Медведевым</a:t>
            </a:r>
          </a:p>
          <a:p>
            <a:endParaRPr lang="ru-RU" sz="3600" dirty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92D050"/>
                </a:solidFill>
              </a:rPr>
              <a:t>25 сентября 2017 г.</a:t>
            </a:r>
            <a:endParaRPr lang="ru-RU" sz="3600" b="1" dirty="0">
              <a:solidFill>
                <a:srgbClr val="92D050"/>
              </a:solidFill>
            </a:endParaRPr>
          </a:p>
        </p:txBody>
      </p:sp>
      <p:pic>
        <p:nvPicPr>
          <p:cNvPr id="5" name="Рисунок 4" descr="flag russia tricolor white blue red power power putin">
            <a:hlinkClick r:id="rId2" tooltip="&quot;Save HD wallpapers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825" y="2161683"/>
            <a:ext cx="4105275" cy="2571750"/>
          </a:xfrm>
          <a:prstGeom prst="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9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3010" y="200166"/>
            <a:ext cx="113442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Что такое «</a:t>
            </a:r>
            <a:r>
              <a:rPr lang="ru-RU" sz="3600" b="1" i="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>Финансовая грамотность» ?</a:t>
            </a:r>
            <a:r>
              <a:rPr lang="ru-RU" sz="3600" i="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3600" i="0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</a:rPr>
            </a:br>
            <a:r>
              <a:rPr lang="ru-RU" sz="3400" b="1" u="sng" dirty="0" smtClean="0">
                <a:latin typeface="Calibri" panose="020F0502020204030204" pitchFamily="34" charset="0"/>
              </a:rPr>
              <a:t>знание </a:t>
            </a:r>
            <a:r>
              <a:rPr lang="ru-RU" sz="3400" b="1" u="sng" dirty="0">
                <a:latin typeface="Calibri" panose="020F0502020204030204" pitchFamily="34" charset="0"/>
              </a:rPr>
              <a:t>и понимание </a:t>
            </a:r>
            <a:r>
              <a:rPr lang="ru-RU" sz="3400" dirty="0">
                <a:latin typeface="Calibri" panose="020F0502020204030204" pitchFamily="34" charset="0"/>
              </a:rPr>
              <a:t>финансовых понятий и </a:t>
            </a:r>
            <a:r>
              <a:rPr lang="ru-RU" sz="3400" dirty="0" smtClean="0">
                <a:latin typeface="Calibri" panose="020F0502020204030204" pitchFamily="34" charset="0"/>
              </a:rPr>
              <a:t>финансовых рисков, а </a:t>
            </a:r>
            <a:r>
              <a:rPr lang="ru-RU" sz="3400" dirty="0">
                <a:latin typeface="Calibri" panose="020F0502020204030204" pitchFamily="34" charset="0"/>
              </a:rPr>
              <a:t>также </a:t>
            </a:r>
            <a:r>
              <a:rPr lang="ru-RU" sz="3400" b="1" u="sng" dirty="0">
                <a:latin typeface="Calibri" panose="020F0502020204030204" pitchFamily="34" charset="0"/>
              </a:rPr>
              <a:t>навыки, мотивацию и уверенность</a:t>
            </a:r>
            <a:r>
              <a:rPr lang="ru-RU" sz="3400" u="sng" dirty="0">
                <a:latin typeface="Calibri" panose="020F0502020204030204" pitchFamily="34" charset="0"/>
              </a:rPr>
              <a:t>, </a:t>
            </a:r>
            <a:r>
              <a:rPr lang="ru-RU" sz="3400" b="1" u="sng" dirty="0" smtClean="0">
                <a:latin typeface="Calibri" panose="020F0502020204030204" pitchFamily="34" charset="0"/>
              </a:rPr>
              <a:t>необходимые</a:t>
            </a:r>
            <a:r>
              <a:rPr lang="ru-RU" sz="3400" u="sng" dirty="0" smtClean="0">
                <a:latin typeface="Calibri" panose="020F0502020204030204" pitchFamily="34" charset="0"/>
              </a:rPr>
              <a:t> </a:t>
            </a:r>
            <a:r>
              <a:rPr lang="ru-RU" sz="3400" b="1" u="sng" dirty="0" smtClean="0">
                <a:latin typeface="Calibri" panose="020F0502020204030204" pitchFamily="34" charset="0"/>
              </a:rPr>
              <a:t>для </a:t>
            </a:r>
            <a:r>
              <a:rPr lang="ru-RU" sz="3400" b="1" u="sng" dirty="0">
                <a:latin typeface="Calibri" panose="020F0502020204030204" pitchFamily="34" charset="0"/>
              </a:rPr>
              <a:t>принятия эффективных решений </a:t>
            </a:r>
            <a:r>
              <a:rPr lang="ru-RU" sz="3400" dirty="0">
                <a:latin typeface="Calibri" panose="020F0502020204030204" pitchFamily="34" charset="0"/>
              </a:rPr>
              <a:t>в </a:t>
            </a:r>
            <a:r>
              <a:rPr lang="ru-RU" sz="3400" dirty="0" smtClean="0">
                <a:latin typeface="Calibri" panose="020F0502020204030204" pitchFamily="34" charset="0"/>
              </a:rPr>
              <a:t>разнообразных </a:t>
            </a:r>
            <a:r>
              <a:rPr lang="ru-RU" sz="3400" b="1" u="sng" dirty="0" smtClean="0">
                <a:latin typeface="Calibri" panose="020F0502020204030204" pitchFamily="34" charset="0"/>
              </a:rPr>
              <a:t>финансовых </a:t>
            </a:r>
            <a:r>
              <a:rPr lang="ru-RU" sz="3400" b="1" u="sng" dirty="0">
                <a:latin typeface="Calibri" panose="020F0502020204030204" pitchFamily="34" charset="0"/>
              </a:rPr>
              <a:t>ситуациях</a:t>
            </a:r>
            <a:r>
              <a:rPr lang="ru-RU" sz="3400" dirty="0">
                <a:latin typeface="Calibri" panose="020F0502020204030204" pitchFamily="34" charset="0"/>
              </a:rPr>
              <a:t>,</a:t>
            </a:r>
            <a:br>
              <a:rPr lang="ru-RU" sz="3400" dirty="0">
                <a:latin typeface="Calibri" panose="020F0502020204030204" pitchFamily="34" charset="0"/>
              </a:rPr>
            </a:br>
            <a:r>
              <a:rPr lang="ru-RU" sz="3400" dirty="0">
                <a:latin typeface="Calibri" panose="020F0502020204030204" pitchFamily="34" charset="0"/>
              </a:rPr>
              <a:t>способствующих улучшению финансового благополучия</a:t>
            </a:r>
            <a:br>
              <a:rPr lang="ru-RU" sz="3400" dirty="0">
                <a:latin typeface="Calibri" panose="020F0502020204030204" pitchFamily="34" charset="0"/>
              </a:rPr>
            </a:br>
            <a:r>
              <a:rPr lang="ru-RU" sz="3400" dirty="0">
                <a:latin typeface="Calibri" panose="020F0502020204030204" pitchFamily="34" charset="0"/>
              </a:rPr>
              <a:t>личности и общества, а также возможности участия в</a:t>
            </a:r>
            <a:br>
              <a:rPr lang="ru-RU" sz="3400" dirty="0">
                <a:latin typeface="Calibri" panose="020F0502020204030204" pitchFamily="34" charset="0"/>
              </a:rPr>
            </a:br>
            <a:r>
              <a:rPr lang="ru-RU" sz="3400" dirty="0">
                <a:latin typeface="Calibri" panose="020F0502020204030204" pitchFamily="34" charset="0"/>
              </a:rPr>
              <a:t>экономической жизни</a:t>
            </a:r>
            <a:br>
              <a:rPr lang="ru-RU" sz="3400" dirty="0">
                <a:latin typeface="Calibri" panose="020F0502020204030204" pitchFamily="34" charset="0"/>
              </a:rPr>
            </a:br>
            <a:endParaRPr lang="ru-RU" sz="3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3907" y="3848669"/>
            <a:ext cx="4353425" cy="29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0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6907" y="390445"/>
            <a:ext cx="10528731" cy="1400175"/>
          </a:xfrm>
        </p:spPr>
        <p:txBody>
          <a:bodyPr/>
          <a:lstStyle/>
          <a:p>
            <a:pPr algn="ctr"/>
            <a:r>
              <a:rPr lang="ru-RU" sz="3600" dirty="0" smtClean="0"/>
              <a:t>Формирование финансовой грамотности </a:t>
            </a:r>
            <a:endParaRPr lang="ru-RU" sz="3600" dirty="0"/>
          </a:p>
        </p:txBody>
      </p:sp>
      <p:sp>
        <p:nvSpPr>
          <p:cNvPr id="4" name="Овал 3"/>
          <p:cNvSpPr/>
          <p:nvPr/>
        </p:nvSpPr>
        <p:spPr>
          <a:xfrm>
            <a:off x="596684" y="2661645"/>
            <a:ext cx="3472689" cy="3165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868" y="926279"/>
            <a:ext cx="3834763" cy="309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591" y="2832127"/>
            <a:ext cx="3918128" cy="31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4124" y="1782304"/>
            <a:ext cx="2278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Уроки обществознания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7905" y="3121118"/>
            <a:ext cx="2867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Курс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«Основы финансовой грамотности» 9 класс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801" y="3596969"/>
            <a:ext cx="266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Внеклассная деятельность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94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6122" y="433953"/>
            <a:ext cx="6555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Уроки обществознания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03312" y="1549832"/>
            <a:ext cx="10318939" cy="469856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класс раздел «Человек  в экономических отношениях»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«Деньги и их функция», «Экономика семьи , семейный бюджет»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класс раздел «Экономика»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«Безработица», «Типы экономических систем»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класс раздел «Экономика»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«Государственный бюджет и понятие государственного долга», «Занятость и безработица»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79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5708" y="82141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Внеклассная деятельность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Тематические </a:t>
            </a:r>
            <a:r>
              <a:rPr lang="ru-RU" sz="3200" dirty="0" smtClean="0"/>
              <a:t> </a:t>
            </a:r>
            <a:r>
              <a:rPr lang="ru-RU" sz="3200" dirty="0" smtClean="0"/>
              <a:t>классные </a:t>
            </a:r>
            <a:r>
              <a:rPr lang="ru-RU" sz="3200" dirty="0" smtClean="0"/>
              <a:t>часы по финансовой грамотности</a:t>
            </a:r>
            <a:endParaRPr lang="ru-RU" sz="3200" dirty="0" smtClean="0"/>
          </a:p>
          <a:p>
            <a:r>
              <a:rPr lang="ru-RU" sz="3200" dirty="0" smtClean="0"/>
              <a:t>Игра </a:t>
            </a:r>
            <a:r>
              <a:rPr lang="ru-RU" sz="3200" dirty="0" smtClean="0"/>
              <a:t>«Мои финансы»</a:t>
            </a:r>
            <a:endParaRPr lang="ru-RU" sz="3200" dirty="0" smtClean="0"/>
          </a:p>
          <a:p>
            <a:r>
              <a:rPr lang="ru-RU" sz="3200" dirty="0" smtClean="0"/>
              <a:t>«Своя игра</a:t>
            </a:r>
            <a:r>
              <a:rPr lang="ru-RU" sz="3200" dirty="0" smtClean="0"/>
              <a:t>» по финансовой грамотности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25699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уроки по финансовой </a:t>
            </a:r>
            <a:r>
              <a:rPr lang="ru-RU" dirty="0" smtClean="0"/>
              <a:t>грамотности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://dni-fg.ru/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С деньгами на ты или зачем быть финансово грамотным </a:t>
            </a:r>
          </a:p>
          <a:p>
            <a:r>
              <a:rPr lang="ru-RU" dirty="0" smtClean="0"/>
              <a:t>2. Личный финансовый план – путь достижения  к цели</a:t>
            </a:r>
          </a:p>
          <a:p>
            <a:r>
              <a:rPr lang="ru-RU" dirty="0" smtClean="0"/>
              <a:t>3. Пять простых правил, чтобы не иметь проблем   с долгами</a:t>
            </a:r>
          </a:p>
          <a:p>
            <a:r>
              <a:rPr lang="ru-RU" dirty="0" smtClean="0"/>
              <a:t>4.  Твой безопасный банк  в кармане</a:t>
            </a:r>
          </a:p>
          <a:p>
            <a:r>
              <a:rPr lang="ru-RU" dirty="0" smtClean="0"/>
              <a:t>5. Инвестируй в себя, или что такое личное страхование</a:t>
            </a:r>
          </a:p>
          <a:p>
            <a:r>
              <a:rPr lang="ru-RU" dirty="0" smtClean="0"/>
              <a:t>6.Вклады: как сохранить и приумножить</a:t>
            </a:r>
          </a:p>
          <a:p>
            <a:r>
              <a:rPr lang="ru-RU" dirty="0" smtClean="0"/>
              <a:t>7. С налогами на ты</a:t>
            </a:r>
          </a:p>
          <a:p>
            <a:r>
              <a:rPr lang="ru-RU" dirty="0" smtClean="0"/>
              <a:t>8. Все о будущей пенсии для учебы и жизни</a:t>
            </a:r>
          </a:p>
          <a:p>
            <a:r>
              <a:rPr lang="ru-RU" dirty="0" smtClean="0"/>
              <a:t>9. Моя профессия – финансист</a:t>
            </a:r>
          </a:p>
          <a:p>
            <a:r>
              <a:rPr lang="ru-RU" dirty="0" smtClean="0"/>
              <a:t>10. Моя профессия - педагог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524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404350" cy="140017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22887" y="2052638"/>
            <a:ext cx="10213383" cy="419576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56462" y="1472340"/>
            <a:ext cx="11835538" cy="54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сформировать у обучающихся 9 классов основы финансовой грамотности.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базовых понятий и терминов курса, используемых для описания процессов и явлений, происходящих в финансовой сфере, для интерпретации экономических данных и финансовой информации;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функциональной финансовой грамотности, позволяющей анализировать проблемы и происходящие изменения в сфере экономики, вырабатывать на этой основе аргументированные суждения, умения оценивать возможные последствия принимаемых решений;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навыков принятия самостоятельных экономически обоснованных решений;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выработка навыков проведения исследований экономических явлений в финансовой сфере: анализ, синтез, обобщение финансово - экономической информации, прогнозирование развития явления и поведения людей в финансовой сфере, сопровождающееся графической интерпретацией и их критическим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рассмотрением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8319" y="0"/>
            <a:ext cx="8508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 «Основы финансовой грамотности»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0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92" y="224739"/>
            <a:ext cx="999311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Издательство «Просвещение» </a:t>
            </a:r>
            <a:r>
              <a:rPr lang="ru-RU" sz="2800" b="1" dirty="0" smtClean="0"/>
              <a:t>выпустило </a:t>
            </a:r>
            <a:r>
              <a:rPr lang="ru-RU" sz="2800" b="1" dirty="0"/>
              <a:t>новый учебно-методический комплект </a:t>
            </a:r>
          </a:p>
          <a:p>
            <a:pPr algn="ctr"/>
            <a:r>
              <a:rPr lang="ru-RU" sz="3600" b="1" dirty="0">
                <a:solidFill>
                  <a:srgbClr val="92D050"/>
                </a:solidFill>
              </a:rPr>
              <a:t>«Основы финансовой грамотности» 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C000"/>
                </a:solidFill>
              </a:rPr>
              <a:t>(для 9 класса)</a:t>
            </a:r>
            <a:endParaRPr lang="ru-RU" sz="3600" b="1" dirty="0">
              <a:solidFill>
                <a:srgbClr val="FFC000"/>
              </a:solidFill>
            </a:endParaRPr>
          </a:p>
          <a:p>
            <a:endParaRPr lang="ru-RU" sz="2400" dirty="0"/>
          </a:p>
          <a:p>
            <a:r>
              <a:rPr lang="ru-RU" sz="2600" b="1" dirty="0"/>
              <a:t>УМК подготовлен по </a:t>
            </a:r>
          </a:p>
          <a:p>
            <a:r>
              <a:rPr lang="ru-RU" sz="2600" b="1" dirty="0"/>
              <a:t>инициативе Банка России</a:t>
            </a:r>
            <a:r>
              <a:rPr lang="ru-RU" sz="2600" dirty="0"/>
              <a:t>. </a:t>
            </a:r>
            <a:endParaRPr lang="en-US" sz="2600" dirty="0"/>
          </a:p>
          <a:p>
            <a:endParaRPr lang="ru-RU" sz="2600" dirty="0"/>
          </a:p>
          <a:p>
            <a:r>
              <a:rPr lang="ru-RU" sz="3000" b="1" i="1" dirty="0">
                <a:solidFill>
                  <a:srgbClr val="FFC000"/>
                </a:solidFill>
              </a:rPr>
              <a:t>Комплект состоит из:</a:t>
            </a:r>
            <a:endParaRPr lang="ru-RU" sz="3000" i="1" dirty="0">
              <a:solidFill>
                <a:srgbClr val="FFC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/>
              <a:t>учебного пособия</a:t>
            </a:r>
            <a:r>
              <a:rPr lang="en-US" sz="3000" b="1" dirty="0" smtClean="0"/>
              <a:t>;</a:t>
            </a:r>
            <a:endParaRPr lang="ru-RU" sz="3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/>
              <a:t>рабочей тетради</a:t>
            </a:r>
            <a:r>
              <a:rPr lang="en-US" sz="3000" b="1" dirty="0" smtClean="0"/>
              <a:t>;</a:t>
            </a:r>
            <a:endParaRPr lang="ru-RU" sz="3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000" b="1" dirty="0"/>
              <a:t>методических </a:t>
            </a:r>
          </a:p>
          <a:p>
            <a:r>
              <a:rPr lang="ru-RU" sz="3000" b="1" dirty="0"/>
              <a:t>    рекомендаций</a:t>
            </a:r>
          </a:p>
          <a:p>
            <a:r>
              <a:rPr lang="ru-RU" sz="3000" b="1" dirty="0"/>
              <a:t>     для преподавателей.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6" name="Picture 5" descr="C:\Users\PKolupalin\Desktop\Стратегия продвижения\Презентации\3 ФИН Грамотность\обложки фин.гр\Fin_gram_uchebnik_OUT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636" y="2249378"/>
            <a:ext cx="2733058" cy="366805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PKolupalin\Desktop\Стратегия продвижения\Презентации\3 ФИН Грамотность\обложки фин.гр\FIN_gramo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5010" y="2227479"/>
            <a:ext cx="2530575" cy="331236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PKolupalin\Desktop\Стратегия продвижения\Презентации\3 ФИН Грамотность\обложки фин.гр\FIN_gram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6147" y="3883663"/>
            <a:ext cx="2165455" cy="28344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7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</TotalTime>
  <Words>734</Words>
  <Application>Microsoft Office PowerPoint</Application>
  <PresentationFormat>Произвольный</PresentationFormat>
  <Paragraphs>124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Ион</vt:lpstr>
      <vt:lpstr>Слайд 1</vt:lpstr>
      <vt:lpstr>«Стратегия повышения финансовой грамотности в РФ на 2017-2023 гг»</vt:lpstr>
      <vt:lpstr>Слайд 3</vt:lpstr>
      <vt:lpstr>Формирование финансовой грамотности </vt:lpstr>
      <vt:lpstr>Слайд 5</vt:lpstr>
      <vt:lpstr>Слайд 6</vt:lpstr>
      <vt:lpstr>Онлайн уроки по финансовой грамотности  http://dni-fg.ru/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Что отличает финансово грамотного человека?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</dc:creator>
  <cp:lastModifiedBy>555</cp:lastModifiedBy>
  <cp:revision>41</cp:revision>
  <dcterms:created xsi:type="dcterms:W3CDTF">2017-10-14T13:13:11Z</dcterms:created>
  <dcterms:modified xsi:type="dcterms:W3CDTF">2019-08-26T23:42:34Z</dcterms:modified>
</cp:coreProperties>
</file>