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4" r:id="rId2"/>
    <p:sldId id="292" r:id="rId3"/>
    <p:sldId id="307" r:id="rId4"/>
    <p:sldId id="293" r:id="rId5"/>
    <p:sldId id="297" r:id="rId6"/>
    <p:sldId id="312" r:id="rId7"/>
    <p:sldId id="298" r:id="rId8"/>
    <p:sldId id="310" r:id="rId9"/>
    <p:sldId id="303" r:id="rId10"/>
    <p:sldId id="302" r:id="rId11"/>
    <p:sldId id="308" r:id="rId12"/>
    <p:sldId id="309" r:id="rId13"/>
    <p:sldId id="299" r:id="rId14"/>
    <p:sldId id="301" r:id="rId15"/>
    <p:sldId id="300" r:id="rId16"/>
    <p:sldId id="314" r:id="rId17"/>
    <p:sldId id="287" r:id="rId18"/>
    <p:sldId id="315" r:id="rId19"/>
    <p:sldId id="280" r:id="rId20"/>
    <p:sldId id="313" r:id="rId21"/>
    <p:sldId id="289" r:id="rId22"/>
    <p:sldId id="306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2362" autoAdjust="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8BA76-E8F1-4BC1-A065-F58A4B1115D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365D8-4F0E-420F-981A-E16BDFF373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1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0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B703B-3A9B-42B1-961C-A9643B62203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838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s://ru.wikipedia.org/wiki/17_%D0%BC%D0%B0%D1%8F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0%B0%D1%80%D0%B8%D0%B6" TargetMode="External"/><Relationship Id="rId5" Type="http://schemas.openxmlformats.org/officeDocument/2006/relationships/hyperlink" Target="https://ru.wikipedia.org/wiki/1754" TargetMode="External"/><Relationship Id="rId4" Type="http://schemas.openxmlformats.org/officeDocument/2006/relationships/hyperlink" Target="https://ru.wikipedia.org/wiki/2_%D1%84%D0%B5%D0%B2%D1%80%D0%B0%D0%BB%D1%8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png"/><Relationship Id="rId1" Type="http://schemas.openxmlformats.org/officeDocument/2006/relationships/audio" Target="file:///C:\Documents%20and%20Settings\&#1045;&#1083;&#1077;&#1085;&#1072;\&#1052;&#1086;&#1080;%20&#1076;&#1086;&#1082;&#1091;&#1084;&#1077;&#1085;&#1090;&#1099;\&#1052;&#1086;&#1103;%20&#1084;&#1091;&#1079;&#1099;&#1082;&#1072;\&#1055;&#1077;&#1085;&#1080;&#1077;%20&#1087;&#1090;&#1080;&#1094;.mp3" TargetMode="Externa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wmf"/><Relationship Id="rId15" Type="http://schemas.openxmlformats.org/officeDocument/2006/relationships/image" Target="../media/image26.gif"/><Relationship Id="rId10" Type="http://schemas.openxmlformats.org/officeDocument/2006/relationships/image" Target="../media/image21.png"/><Relationship Id="rId4" Type="http://schemas.openxmlformats.org/officeDocument/2006/relationships/image" Target="../media/image15.gif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</p:spPr>
      </p:pic>
      <p:pic>
        <p:nvPicPr>
          <p:cNvPr id="4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14290"/>
            <a:ext cx="25003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285776"/>
            <a:ext cx="9753600" cy="72961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71538" y="3286123"/>
            <a:ext cx="75724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мы разные: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2" descr="I:\для КЛАССА\толерантность 5класс\IMG_20201120_1440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923927" cy="354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I:\для КЛАССА\толерантность 5класс\IMG_20201120_144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48"/>
            <a:ext cx="4716016" cy="35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:\для КЛАССА\толерантность 5класс\IMG_20201120_14400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98912"/>
            <a:ext cx="3888432" cy="269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16" y="4029992"/>
            <a:ext cx="4176464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54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Материк «</a:t>
            </a:r>
            <a:r>
              <a:rPr lang="ru-RU" sz="6600" b="1" dirty="0" err="1" smtClean="0">
                <a:solidFill>
                  <a:srgbClr val="0070C0"/>
                </a:solidFill>
              </a:rPr>
              <a:t>Эмпатия</a:t>
            </a:r>
            <a:r>
              <a:rPr lang="ru-RU" sz="6600" b="1" dirty="0" smtClean="0">
                <a:solidFill>
                  <a:srgbClr val="0070C0"/>
                </a:solidFill>
              </a:rPr>
              <a:t>»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5" name="Picture 6" descr="C:\Users\я\Desktop\котён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6" y="2060848"/>
            <a:ext cx="806489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776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r"/>
            <a:r>
              <a:rPr lang="ru-RU" sz="6600" dirty="0" smtClean="0"/>
              <a:t>     </a:t>
            </a:r>
            <a:r>
              <a:rPr lang="ru-RU" sz="4800" dirty="0" smtClean="0">
                <a:solidFill>
                  <a:srgbClr val="7030A0"/>
                </a:solidFill>
              </a:rPr>
              <a:t>карлик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i.kp.ua/upimg/3dbcf1e95a9df2bc3cfa526f880f3a43063654af/2081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592" y="1844824"/>
            <a:ext cx="36208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картинка маленький челове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картинка маленький челове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pulson.ru/wp-content/uploads/2011/06/Little_man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55" y="180926"/>
            <a:ext cx="4604221" cy="626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4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38487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так выглядят кнопки лифта Стамбул, Тур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4320480" cy="638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otvetprost.com/files/uploaded/u193/knopki_lifta_v_azi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6672"/>
            <a:ext cx="3312368" cy="558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9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3146" t="72680" r="8421"/>
          <a:stretch>
            <a:fillRect/>
          </a:stretch>
        </p:blipFill>
        <p:spPr bwMode="auto">
          <a:xfrm>
            <a:off x="539551" y="4643446"/>
            <a:ext cx="8269113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85136" cy="4308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sz="5400" b="1" i="1" dirty="0" err="1">
                <a:solidFill>
                  <a:srgbClr val="FF0000"/>
                </a:solidFill>
              </a:rPr>
              <a:t>Эмпатия</a:t>
            </a:r>
            <a:r>
              <a:rPr lang="ru-RU" sz="5400" i="1" dirty="0">
                <a:solidFill>
                  <a:srgbClr val="FF0000"/>
                </a:solidFill>
              </a:rPr>
              <a:t> </a:t>
            </a:r>
            <a:endParaRPr lang="ru-RU" sz="4400" i="1" dirty="0">
              <a:solidFill>
                <a:srgbClr val="FF0000"/>
              </a:solidFill>
            </a:endParaRPr>
          </a:p>
          <a:p>
            <a:pPr algn="ctr"/>
            <a:r>
              <a:rPr lang="ru-RU" sz="4400" b="1" i="1" dirty="0" smtClean="0">
                <a:solidFill>
                  <a:srgbClr val="00B050"/>
                </a:solidFill>
              </a:rPr>
              <a:t>понимание </a:t>
            </a:r>
            <a:r>
              <a:rPr lang="ru-RU" sz="4400" b="1" i="1" dirty="0">
                <a:solidFill>
                  <a:srgbClr val="00B050"/>
                </a:solidFill>
              </a:rPr>
              <a:t>эмоционального состояния другого человека посредством сопереживания, проникновения в его субъективный мир</a:t>
            </a:r>
          </a:p>
        </p:txBody>
      </p:sp>
    </p:spTree>
    <p:extLst>
      <p:ext uri="{BB962C8B-B14F-4D97-AF65-F5344CB8AC3E}">
        <p14:creationId xmlns:p14="http://schemas.microsoft.com/office/powerpoint/2010/main" val="7474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3146" t="72680" r="8421"/>
          <a:stretch>
            <a:fillRect/>
          </a:stretch>
        </p:blipFill>
        <p:spPr bwMode="auto">
          <a:xfrm>
            <a:off x="539551" y="4365104"/>
            <a:ext cx="8269113" cy="2207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000" i="1" u="sng" dirty="0" smtClean="0">
                <a:solidFill>
                  <a:srgbClr val="C00000"/>
                </a:solidFill>
              </a:rPr>
              <a:t>Волшебный стул</a:t>
            </a:r>
            <a:endParaRPr lang="ru-RU" sz="6000" i="1" u="sng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600201"/>
            <a:ext cx="7632848" cy="3052935"/>
          </a:xfrm>
          <a:blipFill>
            <a:blip r:embed="rId4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Кто </a:t>
            </a:r>
            <a:r>
              <a:rPr lang="ru-RU" sz="4800" dirty="0">
                <a:solidFill>
                  <a:srgbClr val="FF0000"/>
                </a:solidFill>
              </a:rPr>
              <a:t>сегодня всех красивей</a:t>
            </a:r>
            <a:r>
              <a:rPr lang="ru-RU" sz="4800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>
                <a:solidFill>
                  <a:srgbClr val="FF0000"/>
                </a:solidFill>
              </a:rPr>
              <a:t>Кто сегодня всех счастливей? Поскорее появись! На волшебный стул садись</a:t>
            </a:r>
            <a:r>
              <a:rPr lang="ru-RU" sz="4800" dirty="0" smtClean="0">
                <a:solidFill>
                  <a:srgbClr val="FF0000"/>
                </a:solidFill>
              </a:rPr>
              <a:t>!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Материк </a:t>
            </a:r>
            <a:r>
              <a:rPr lang="ru-RU" b="1" dirty="0">
                <a:solidFill>
                  <a:srgbClr val="00B050"/>
                </a:solidFill>
              </a:rPr>
              <a:t>«ДОБРОТЫ И ДОВЕРИЯ».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Picture 6" descr="C:\Users\я\Desktop\котён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584" y="1856073"/>
            <a:ext cx="7704855" cy="466927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rgbClr val="C00000"/>
            </a:solidFill>
            <a:miter lim="800000"/>
            <a:headEnd/>
            <a:tailEnd/>
          </a:ln>
          <a:scene3d>
            <a:camera prst="isometricBottomDown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019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8497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41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веток толерантност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36" y="0"/>
            <a:ext cx="915143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«Толерантный ли я человек?»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тот ответ, который ты считаешь верным)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Для того, чтобы не было войны...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ничего невозможно сделать, потому что войны будут всегда;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надо понять, по какой причине они происходят.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школе рассказывают о героях, которые проявили толерантность...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тебе это не интересно;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ты хочешь больше узнать о них.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Ты противостоишь насилию…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насилием;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присоединяешься к другим людям, чтобы сказать «нет».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Тебя предал друг…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ты ему отомстишь;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ты будешь пытаться наладить с ним отношения.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Когда говорят о детях, пострадавших от войны…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ты услышал и забыл;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сочувствуешь и хотел бы чем-то помочь.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Ты не согласен с кем-то…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ты не дашь ему договорить;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ты его дослушаешь.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На уроке ты уже отвечал…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ты хочешь отвечать еще;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ты дашь возможность отвечать другим.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Тебе предлагают переписываться с иностранцами…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тебе это не интересно, ты не хочешь делиться с ними своими мечтами, своими мыслями;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тебе интересно с ними переписываться, узнавать об их жизни, их мечтах, делиться своими мыслями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12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785794"/>
            <a:ext cx="6429420" cy="516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714356"/>
            <a:ext cx="8072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милосердие,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285860"/>
            <a:ext cx="4589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доброта души,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857364"/>
            <a:ext cx="4691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сострадание,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857496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уважение,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2945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286256"/>
            <a:ext cx="4528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1165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3214686"/>
            <a:ext cx="3875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дружба, 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4572008"/>
            <a:ext cx="65775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это путь к миру.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143380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терпение,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9613" y="188640"/>
            <a:ext cx="9753600" cy="7296150"/>
          </a:xfrm>
          <a:prstGeom prst="rect">
            <a:avLst/>
          </a:prstGeom>
          <a:noFill/>
        </p:spPr>
      </p:pic>
      <p:pic>
        <p:nvPicPr>
          <p:cNvPr id="6" name="Рисунок 2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-2" y="2283674"/>
            <a:ext cx="9144001" cy="457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47664" y="357166"/>
            <a:ext cx="7596336" cy="286232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>
                <a:solidFill>
                  <a:srgbClr val="FF0000"/>
                </a:solidFill>
              </a:rPr>
              <a:t>Планета</a:t>
            </a:r>
            <a:r>
              <a:rPr lang="ru-RU" sz="6000" dirty="0"/>
              <a:t> </a:t>
            </a:r>
          </a:p>
          <a:p>
            <a:pPr algn="ctr"/>
            <a:r>
              <a:rPr lang="ru-RU" sz="6000" dirty="0">
                <a:solidFill>
                  <a:srgbClr val="FFC000"/>
                </a:solidFill>
              </a:rPr>
              <a:t>«</a:t>
            </a:r>
            <a:r>
              <a:rPr lang="ru-RU" sz="6000" dirty="0">
                <a:solidFill>
                  <a:srgbClr val="00B050"/>
                </a:solidFill>
              </a:rPr>
              <a:t>Т</a:t>
            </a:r>
            <a:r>
              <a:rPr lang="ru-RU" sz="6000" dirty="0">
                <a:solidFill>
                  <a:srgbClr val="00B0F0"/>
                </a:solidFill>
              </a:rPr>
              <a:t>о</a:t>
            </a:r>
            <a:r>
              <a:rPr lang="ru-RU" sz="6000" dirty="0">
                <a:solidFill>
                  <a:srgbClr val="C00000"/>
                </a:solidFill>
              </a:rPr>
              <a:t>л</a:t>
            </a:r>
            <a:r>
              <a:rPr lang="ru-RU" sz="6000" dirty="0">
                <a:solidFill>
                  <a:srgbClr val="0070C0"/>
                </a:solidFill>
              </a:rPr>
              <a:t>е</a:t>
            </a:r>
            <a:r>
              <a:rPr lang="ru-RU" sz="6000" dirty="0">
                <a:solidFill>
                  <a:srgbClr val="FFC000"/>
                </a:solidFill>
              </a:rPr>
              <a:t>р</a:t>
            </a:r>
            <a:r>
              <a:rPr lang="ru-RU" sz="6000" dirty="0">
                <a:solidFill>
                  <a:srgbClr val="00B050"/>
                </a:solidFill>
              </a:rPr>
              <a:t>а</a:t>
            </a:r>
            <a:r>
              <a:rPr lang="ru-RU" sz="6000" dirty="0">
                <a:solidFill>
                  <a:srgbClr val="FF0000"/>
                </a:solidFill>
              </a:rPr>
              <a:t>н</a:t>
            </a:r>
            <a:r>
              <a:rPr lang="ru-RU" sz="6000" dirty="0">
                <a:solidFill>
                  <a:srgbClr val="7030A0"/>
                </a:solidFill>
              </a:rPr>
              <a:t>т</a:t>
            </a:r>
            <a:r>
              <a:rPr lang="ru-RU" sz="6000" dirty="0">
                <a:solidFill>
                  <a:srgbClr val="FFC000"/>
                </a:solidFill>
              </a:rPr>
              <a:t>н</a:t>
            </a:r>
            <a:r>
              <a:rPr lang="ru-RU" sz="6000" dirty="0">
                <a:solidFill>
                  <a:srgbClr val="92D050"/>
                </a:solidFill>
              </a:rPr>
              <a:t>о</a:t>
            </a:r>
            <a:r>
              <a:rPr lang="ru-RU" sz="6000" dirty="0">
                <a:solidFill>
                  <a:srgbClr val="FF0000"/>
                </a:solidFill>
              </a:rPr>
              <a:t>с</a:t>
            </a:r>
            <a:r>
              <a:rPr lang="ru-RU" sz="6000" dirty="0">
                <a:solidFill>
                  <a:schemeClr val="accent2"/>
                </a:solidFill>
              </a:rPr>
              <a:t>т</a:t>
            </a:r>
            <a:r>
              <a:rPr lang="ru-RU" sz="6000" dirty="0">
                <a:solidFill>
                  <a:schemeClr val="tx2">
                    <a:lumMod val="75000"/>
                  </a:schemeClr>
                </a:solidFill>
              </a:rPr>
              <a:t>ь</a:t>
            </a:r>
            <a:r>
              <a:rPr lang="ru-RU" sz="6000" dirty="0">
                <a:solidFill>
                  <a:srgbClr val="FFFF00"/>
                </a:solidFill>
              </a:rPr>
              <a:t>»</a:t>
            </a:r>
          </a:p>
          <a:p>
            <a:pPr algn="ctr"/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083" y="571500"/>
            <a:ext cx="1328855" cy="135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172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24000" y="1158875"/>
            <a:ext cx="3048000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/>
            <a:endParaRPr lang="ru-RU" altLang="ja-JP" b="1">
              <a:solidFill>
                <a:srgbClr val="CC0000"/>
              </a:solidFill>
              <a:latin typeface="Arial" charset="0"/>
            </a:endParaRPr>
          </a:p>
          <a:p>
            <a:pPr>
              <a:buFontTx/>
              <a:buChar char="-"/>
            </a:pPr>
            <a:r>
              <a:rPr lang="ru-RU" altLang="ja-JP" sz="3200" b="1" i="1">
                <a:solidFill>
                  <a:srgbClr val="CC0000"/>
                </a:solidFill>
              </a:rPr>
              <a:t>это значит</a:t>
            </a:r>
            <a:r>
              <a:rPr lang="ru-RU" altLang="ja-JP" sz="2400" b="1" i="1">
                <a:solidFill>
                  <a:srgbClr val="CC0000"/>
                </a:solidFill>
              </a:rPr>
              <a:t> 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признавать то,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что люди различаются 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по внешнему виду, 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положению,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интересам, 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поведению </a:t>
            </a:r>
          </a:p>
          <a:p>
            <a:r>
              <a:rPr lang="ru-RU" altLang="ja-JP" sz="2400" b="1" i="1">
                <a:solidFill>
                  <a:srgbClr val="CC0000"/>
                </a:solidFill>
              </a:rPr>
              <a:t>и ценностям. </a:t>
            </a:r>
          </a:p>
        </p:txBody>
      </p:sp>
      <p:pic>
        <p:nvPicPr>
          <p:cNvPr id="8197" name="Picture 5" descr="УВ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302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295400" y="457200"/>
            <a:ext cx="564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ja-JP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Проявлять толерантность</a:t>
            </a:r>
            <a:endParaRPr lang="ru-RU" sz="36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55626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ja-JP" sz="3200" b="1" i="1"/>
              <a:t>Каждый человек обладают правом жить в мире, </a:t>
            </a:r>
          </a:p>
          <a:p>
            <a:pPr algn="ctr"/>
            <a:r>
              <a:rPr lang="ru-RU" altLang="ja-JP" sz="3200" b="1" i="1"/>
              <a:t>сохраняя при этом свою  индивидуальность.</a:t>
            </a:r>
            <a:r>
              <a:rPr lang="ru-RU" altLang="ja-JP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418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2" y="5229200"/>
            <a:ext cx="9014544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Класс – это маленькая </a:t>
            </a:r>
            <a:r>
              <a:rPr lang="ru-RU" sz="2800" b="1" dirty="0" smtClean="0">
                <a:solidFill>
                  <a:srgbClr val="FF0000"/>
                </a:solidFill>
              </a:rPr>
              <a:t>семья.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 И хочется, чтобы в этой семье всегда царили доброта, уважение, </a:t>
            </a:r>
            <a:r>
              <a:rPr lang="ru-RU" sz="2800" b="1" dirty="0" smtClean="0">
                <a:solidFill>
                  <a:srgbClr val="FF0000"/>
                </a:solidFill>
              </a:rPr>
              <a:t>взаимопонимание.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I:\для КЛАССА\6 кл 1 09.2021фото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8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7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1"/>
            <a:ext cx="9144000" cy="624786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“</a:t>
            </a:r>
            <a:r>
              <a:rPr lang="ru-RU" sz="4000" b="1" dirty="0">
                <a:solidFill>
                  <a:srgbClr val="FF0000"/>
                </a:solidFill>
              </a:rPr>
              <a:t>Если ты хочешь, чтобы вокруг тебя были хорошие, добрые люди,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попробуй </a:t>
            </a:r>
            <a:r>
              <a:rPr lang="ru-RU" sz="4000" b="1" dirty="0">
                <a:solidFill>
                  <a:srgbClr val="FF0000"/>
                </a:solidFill>
              </a:rPr>
              <a:t>относиться к ним внимательно, ласково, вежливо – увидишь, что все станут лучше</a:t>
            </a:r>
            <a:r>
              <a:rPr lang="ru-RU" sz="40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Всё в жизни зависит от тебя самого, поверь мне</a:t>
            </a:r>
            <a:r>
              <a:rPr lang="ru-RU" sz="4000" b="1" dirty="0" smtClean="0">
                <a:solidFill>
                  <a:srgbClr val="FF0000"/>
                </a:solidFill>
              </a:rPr>
              <a:t>…”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ru-RU" sz="3600" dirty="0" smtClean="0">
                <a:solidFill>
                  <a:srgbClr val="FF0000"/>
                </a:solidFill>
              </a:rPr>
              <a:t>Максим Горький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-285776"/>
            <a:ext cx="9753600" cy="7296150"/>
          </a:xfrm>
          <a:prstGeom prst="rect">
            <a:avLst/>
          </a:prstGeom>
          <a:noFill/>
        </p:spPr>
      </p:pic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071678"/>
            <a:ext cx="428628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5286388"/>
            <a:ext cx="445011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71480"/>
            <a:ext cx="8001056" cy="156966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ДОБРОГО ВЗАИМОПОНИМАНИЯ</a:t>
            </a:r>
            <a:r>
              <a:rPr lang="ru-RU" sz="4800" b="1" dirty="0" smtClean="0">
                <a:solidFill>
                  <a:srgbClr val="FF0000"/>
                </a:solidFill>
              </a:rPr>
              <a:t>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uki-druki.com/aforizms/Talleyrand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20318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1652086"/>
            <a:ext cx="4032448" cy="483209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vi-VN" sz="2800" dirty="0"/>
              <a:t> </a:t>
            </a:r>
            <a:r>
              <a:rPr lang="en-US" sz="2800" dirty="0"/>
              <a:t> </a:t>
            </a:r>
            <a:r>
              <a:rPr lang="en-US" sz="2800" b="1" dirty="0">
                <a:hlinkClick r:id="rId4" tooltip="2 февраля"/>
              </a:rPr>
              <a:t>2 </a:t>
            </a:r>
            <a:r>
              <a:rPr lang="ru-RU" sz="2800" b="1" dirty="0" smtClean="0">
                <a:hlinkClick r:id="rId4" tooltip="2 февраля"/>
              </a:rPr>
              <a:t>   ф</a:t>
            </a:r>
            <a:r>
              <a:rPr lang="vi-VN" sz="2800" b="1" dirty="0" smtClean="0">
                <a:hlinkClick r:id="rId4" tooltip="2 февраля"/>
              </a:rPr>
              <a:t>евраля</a:t>
            </a:r>
            <a:r>
              <a:rPr lang="vi-VN" sz="2800" b="1" dirty="0"/>
              <a:t> </a:t>
            </a:r>
            <a:r>
              <a:rPr lang="vi-VN" sz="2800" b="1" dirty="0">
                <a:hlinkClick r:id="rId5" tooltip="1754"/>
              </a:rPr>
              <a:t>1754</a:t>
            </a:r>
            <a:r>
              <a:rPr lang="vi-VN" sz="2800" b="1" dirty="0" smtClean="0"/>
              <a:t>,</a:t>
            </a:r>
            <a:endParaRPr lang="ru-RU" sz="2800" b="1" dirty="0" smtClean="0"/>
          </a:p>
          <a:p>
            <a:r>
              <a:rPr lang="vi-VN" sz="2800" b="1" dirty="0"/>
              <a:t> </a:t>
            </a:r>
            <a:r>
              <a:rPr lang="vi-VN" sz="2800" b="1" dirty="0">
                <a:hlinkClick r:id="rId6" tooltip="Париж"/>
              </a:rPr>
              <a:t>Париж</a:t>
            </a:r>
            <a:r>
              <a:rPr lang="vi-VN" sz="2800" b="1" dirty="0"/>
              <a:t> — </a:t>
            </a:r>
            <a:r>
              <a:rPr lang="vi-VN" sz="2800" b="1" dirty="0">
                <a:hlinkClick r:id="rId7" tooltip="17 мая"/>
              </a:rPr>
              <a:t>17 </a:t>
            </a:r>
            <a:r>
              <a:rPr lang="vi-VN" sz="2800" b="1" dirty="0" smtClean="0">
                <a:hlinkClick r:id="rId7" tooltip="17 мая"/>
              </a:rPr>
              <a:t>мая</a:t>
            </a:r>
            <a:r>
              <a:rPr lang="ru-RU" sz="2800" b="1" dirty="0" smtClean="0"/>
              <a:t> </a:t>
            </a:r>
            <a:r>
              <a:rPr lang="vi-VN" sz="2800" b="1" dirty="0" smtClean="0">
                <a:hlinkClick r:id="rId8" tooltip="1838"/>
              </a:rPr>
              <a:t>1838</a:t>
            </a:r>
            <a:r>
              <a:rPr lang="vi-VN" sz="2800" b="1" dirty="0"/>
              <a:t>, </a:t>
            </a:r>
            <a:endParaRPr lang="ru-RU" sz="2800" b="1" dirty="0" smtClean="0"/>
          </a:p>
          <a:p>
            <a:r>
              <a:rPr lang="vi-VN" sz="2800" b="1" dirty="0" smtClean="0"/>
              <a:t> </a:t>
            </a:r>
            <a:r>
              <a:rPr lang="vi-VN" sz="2800" b="1" dirty="0"/>
              <a:t>французский политик и дипломат, занимавший пост министра иностранных дел при трёх </a:t>
            </a:r>
            <a:r>
              <a:rPr lang="vi-VN" sz="2800" b="1" dirty="0" smtClean="0"/>
              <a:t>режимах</a:t>
            </a:r>
            <a:r>
              <a:rPr lang="ru-RU" sz="28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700"/>
            <a:ext cx="4819724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vi-VN" sz="3600" b="1" dirty="0">
                <a:solidFill>
                  <a:prstClr val="black"/>
                </a:solidFill>
              </a:rPr>
              <a:t>Шарль Мори́с де Талейра́н-Периго́р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682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50783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</a:rPr>
              <a:t>Термин </a:t>
            </a:r>
            <a:r>
              <a:rPr lang="ru-RU" sz="5400" b="1" dirty="0">
                <a:solidFill>
                  <a:srgbClr val="C00000"/>
                </a:solidFill>
              </a:rPr>
              <a:t>«толерантность» </a:t>
            </a:r>
            <a:r>
              <a:rPr lang="ru-RU" sz="5400" b="1" dirty="0">
                <a:solidFill>
                  <a:srgbClr val="002060"/>
                </a:solidFill>
              </a:rPr>
              <a:t>объясняется, как терпимость, стремление и способность к установлению и поддержанию общения с людьми.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кументы по школе\кл.ч. УГ\tol1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87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785794"/>
            <a:ext cx="6429420" cy="516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714356"/>
            <a:ext cx="8072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милосердие,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285860"/>
            <a:ext cx="4589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доброта души,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857364"/>
            <a:ext cx="4691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сострадание,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857496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уважение,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2945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286256"/>
            <a:ext cx="4528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1165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3214686"/>
            <a:ext cx="3875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дружба, 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4572008"/>
            <a:ext cx="65775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это путь к миру.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143380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терпение,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384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100_new_fons_1\My_new_fons_next 100\3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296150"/>
          </a:xfrm>
          <a:prstGeom prst="rect">
            <a:avLst/>
          </a:prstGeom>
          <a:noFill/>
        </p:spPr>
      </p:pic>
      <p:pic>
        <p:nvPicPr>
          <p:cNvPr id="6" name="Рисунок 2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-2" y="2283674"/>
            <a:ext cx="9144001" cy="457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47664" y="357166"/>
            <a:ext cx="623904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Планета «Толерантности»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083" y="571500"/>
            <a:ext cx="1328855" cy="135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051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" descr="C:\Documents and Settings\Елена\Рабочий стол\MTNVIEW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6888"/>
            <a:ext cx="9358313" cy="735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7851775" cy="1828800"/>
          </a:xfrm>
        </p:spPr>
        <p:txBody>
          <a:bodyPr lIns="0" rIns="0" bIns="0" anchor="b"/>
          <a:lstStyle/>
          <a:p>
            <a:pPr eaLnBrk="1" hangingPunct="1"/>
            <a:r>
              <a:rPr lang="ru-RU" sz="3900" smtClean="0"/>
              <a:t/>
            </a:r>
            <a:br>
              <a:rPr lang="ru-RU" sz="3900" smtClean="0"/>
            </a:br>
            <a:r>
              <a:rPr lang="ru-RU" sz="3900" smtClean="0"/>
              <a:t/>
            </a:r>
            <a:br>
              <a:rPr lang="ru-RU" sz="3900" smtClean="0"/>
            </a:br>
            <a:endParaRPr lang="ru-RU" sz="3900" smtClean="0"/>
          </a:p>
        </p:txBody>
      </p:sp>
      <p:pic>
        <p:nvPicPr>
          <p:cNvPr id="2052" name="Picture 6" descr="солнце_пульсирующе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-2428875"/>
            <a:ext cx="6580187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NA01441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0125" y="428625"/>
            <a:ext cx="3498850" cy="589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 descr="NA01441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857375"/>
            <a:ext cx="2928938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 descr="B_Fly1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429125"/>
            <a:ext cx="15525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2" descr="butterfly43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214938"/>
            <a:ext cx="9239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 descr="flowers32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286375"/>
            <a:ext cx="981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8" descr="flowers11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3" y="5400675"/>
            <a:ext cx="11620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" descr="f68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571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гусь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9796">
            <a:off x="2268538" y="404813"/>
            <a:ext cx="8636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гусь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001">
            <a:off x="1835150" y="260350"/>
            <a:ext cx="515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 descr="гусь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001">
            <a:off x="1331913" y="0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 descr="гусь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0"/>
            <a:ext cx="863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2" descr="гусь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001">
            <a:off x="2555875" y="0"/>
            <a:ext cx="515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 descr="G:\Мои рисунки\Смалики\Птицы\168c99c0d213fbc572f3212aa21b2b19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5214938"/>
            <a:ext cx="12001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G:\Новая папка\6c8790e4c2d8bb36683d75cbb74e6489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786188"/>
            <a:ext cx="16319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G:\Новая папка\8f92776889eb140bb7ef64415e69876e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857500"/>
            <a:ext cx="15621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567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436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640960" cy="234888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Материк «Общение»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4" name="Picture 6" descr="C:\Users\я\Desktop\котён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2420888"/>
            <a:ext cx="8064895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32693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257</Words>
  <Application>Microsoft Office PowerPoint</Application>
  <PresentationFormat>Экран (4:3)</PresentationFormat>
  <Paragraphs>63</Paragraphs>
  <Slides>23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Материк «Общение»</vt:lpstr>
      <vt:lpstr>Материк «Эмпатия»</vt:lpstr>
      <vt:lpstr>     карлик</vt:lpstr>
      <vt:lpstr>Презентация PowerPoint</vt:lpstr>
      <vt:lpstr>Презентация PowerPoint</vt:lpstr>
      <vt:lpstr>Волшебный стул</vt:lpstr>
      <vt:lpstr>Материк «ДОБРОТЫ И ДОВЕРИЯ». </vt:lpstr>
      <vt:lpstr>Презентация PowerPoint</vt:lpstr>
      <vt:lpstr>Презентация PowerPoint</vt:lpstr>
      <vt:lpstr>Тест «Толерантный ли я человек?»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Комп</cp:lastModifiedBy>
  <cp:revision>74</cp:revision>
  <dcterms:created xsi:type="dcterms:W3CDTF">2012-02-13T13:04:28Z</dcterms:created>
  <dcterms:modified xsi:type="dcterms:W3CDTF">2021-11-24T09:03:51Z</dcterms:modified>
</cp:coreProperties>
</file>