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8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710" r:id="rId1"/>
  </p:sldMasterIdLst>
  <p:sldIdLst>
    <p:sldId id="303" r:id="rId2"/>
    <p:sldId id="304" r:id="rId3"/>
    <p:sldId id="305" r:id="rId4"/>
    <p:sldId id="306" r:id="rId5"/>
    <p:sldId id="307" r:id="rId6"/>
    <p:sldId id="308" r:id="rId7"/>
    <p:sldId id="339" r:id="rId8"/>
    <p:sldId id="340" r:id="rId9"/>
    <p:sldId id="309" r:id="rId10"/>
    <p:sldId id="310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41" r:id="rId32"/>
    <p:sldId id="342" r:id="rId33"/>
    <p:sldId id="326" r:id="rId34"/>
    <p:sldId id="327" r:id="rId35"/>
    <p:sldId id="311" r:id="rId36"/>
    <p:sldId id="343" r:id="rId37"/>
    <p:sldId id="316" r:id="rId38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590" autoAdjust="0"/>
  </p:normalViewPr>
  <p:slideViewPr>
    <p:cSldViewPr>
      <p:cViewPr varScale="1">
        <p:scale>
          <a:sx n="66" d="100"/>
          <a:sy n="66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tags" Target="tags/tag1.xml" /><Relationship Id="rId4" Type="http://schemas.openxmlformats.org/officeDocument/2006/relationships/slide" Target="slides/slide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Relationship Id="rId2" Type="http://schemas.openxmlformats.org/officeDocument/2006/relationships/themeOverride" Target="../theme/themeOverride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>
  <p:cSld name="Титульный слайд">
    <p:bg>
      <p:bgPr>
        <a:gradFill rotWithShape="1">
          <a:gsLst>
            <a:gs pos="0">
              <a:srgbClr val="BFCAC3"/>
            </a:gs>
            <a:gs pos="50000">
              <a:srgbClr val="D6DDD9"/>
            </a:gs>
            <a:gs pos="100000">
              <a:srgbClr val="EBEEEC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/>
      <p:cxnSp>
        <p:nvCxnSpPr>
          <p:cNvPr id="2052" name="Straight Connector 7"/>
          <p:cNvCxnSpPr/>
          <p:nvPr/>
        </p:nvCxnSpPr>
        <p:spPr>
          <a:xfrm>
            <a:off x="685800" y="3398838"/>
            <a:ext cx="7848600" cy="1588"/>
          </a:xfrm>
          <a:prstGeom prst="line">
            <a:avLst/>
          </a:prstGeom>
          <a:noFill/>
          <a:ln w="19050">
            <a:solidFill>
              <a:schemeClr val="tx2"/>
            </a:solidFill>
            <a:miter lim="800000"/>
          </a:ln>
        </p:spPr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5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205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205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73A61FF2-CCF9-436A-B9BD-489ABD463F82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>
  <p:cSld name="Заголовок раздела">
    <p:bg>
      <p:bgPr>
        <a:gradFill rotWithShape="1">
          <a:gsLst>
            <a:gs pos="0">
              <a:srgbClr val="BFCAC3"/>
            </a:gs>
            <a:gs pos="50000">
              <a:srgbClr val="D6DDD9"/>
            </a:gs>
            <a:gs pos="100000">
              <a:srgbClr val="EBEEEC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/>
      <p:cxnSp>
        <p:nvCxnSpPr>
          <p:cNvPr id="3076" name="Straight Connector 6"/>
          <p:cNvCxnSpPr/>
          <p:nvPr/>
        </p:nvCxnSpPr>
        <p:spPr>
          <a:xfrm>
            <a:off x="731838" y="4598988"/>
            <a:ext cx="7848600" cy="1588"/>
          </a:xfrm>
          <a:prstGeom prst="line">
            <a:avLst/>
          </a:prstGeom>
          <a:noFill/>
          <a:ln w="19050">
            <a:solidFill>
              <a:schemeClr val="tx2"/>
            </a:solidFill>
            <a:miter lim="800000"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7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308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308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BC11BC1C-E43A-4D3E-A41A-08F42CC7954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Сравнение">
    <p:bg>
      <p:bgPr>
        <a:gradFill rotWithShape="1">
          <a:gsLst>
            <a:gs pos="0">
              <a:srgbClr val="BFCAC3"/>
            </a:gs>
            <a:gs pos="50000">
              <a:srgbClr val="D6DDD9"/>
            </a:gs>
            <a:gs pos="100000">
              <a:srgbClr val="EBEEEC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/>
      <p:cxnSp>
        <p:nvCxnSpPr>
          <p:cNvPr id="4100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noFill/>
          <a:ln w="19050">
            <a:solidFill>
              <a:schemeClr val="tx2"/>
            </a:solidFill>
            <a:miter lim="800000"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103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4104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410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08366E93-7F74-4299-9BF0-89E9F462F80E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>
  <p:cSld name="Объект с подписью">
    <p:bg>
      <p:bgPr>
        <a:gradFill rotWithShape="1">
          <a:gsLst>
            <a:gs pos="0">
              <a:srgbClr val="BFCAC3"/>
            </a:gs>
            <a:gs pos="50000">
              <a:srgbClr val="D6DDD9"/>
            </a:gs>
            <a:gs pos="100000">
              <a:srgbClr val="EBEEEC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/>
      <p:cxnSp>
        <p:nvCxnSpPr>
          <p:cNvPr id="5124" name="Straight Connector 8"/>
          <p:cNvCxnSpPr/>
          <p:nvPr/>
        </p:nvCxnSpPr>
        <p:spPr>
          <a:xfrm rot="5400000">
            <a:off x="-13494" y="3580606"/>
            <a:ext cx="5578475" cy="1588"/>
          </a:xfrm>
          <a:prstGeom prst="line">
            <a:avLst/>
          </a:prstGeom>
          <a:noFill/>
          <a:ln w="19050">
            <a:solidFill>
              <a:schemeClr val="tx2"/>
            </a:solidFill>
            <a:miter lim="800000"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12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512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512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3D318474-B803-443A-8371-01B818B71173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 rotWithShape="1">
          <a:gsLst>
            <a:gs pos="0">
              <a:srgbClr val="BFCAC3"/>
            </a:gs>
            <a:gs pos="50000">
              <a:srgbClr val="D6DDD9"/>
            </a:gs>
            <a:gs pos="100000">
              <a:srgbClr val="EBEEEC"/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/>
      <p:sp>
        <p:nvSpPr>
          <p:cNvPr id="1026" name="Rectangle 9"/>
          <p:cNvSpPr/>
          <p:nvPr/>
        </p:nvSpPr>
        <p:spPr>
          <a:xfrm>
            <a:off x="0" y="220662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lvl="0"/>
            <a:r>
              <a:t>Образец заголовка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29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3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10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endParaRPr sz="1200">
              <a:solidFill>
                <a:srgbClr val="FFFFFF"/>
              </a:solidFill>
            </a:endParaRPr>
          </a:p>
        </p:txBody>
      </p:sp>
      <p:sp>
        <p:nvSpPr>
          <p:cNvPr id="10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2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fld id="{816F6E04-5897-46F8-A250-A82DAABE92DA}" type="slidenum">
              <a:rPr sz="1400" b="1">
                <a:solidFill>
                  <a:srgbClr val="FFFFFF"/>
                </a:solidFill>
              </a:rPr>
              <a:t>*</a:t>
            </a:fld>
            <a:endParaRPr sz="1400" b="1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90" r:id="rId3"/>
    <p:sldLayoutId id="2147483791" r:id="rId4"/>
    <p:sldLayoutId id="2147483793" r:id="rId5"/>
    <p:sldLayoutId id="2147483794" r:id="rId6"/>
    <p:sldLayoutId id="2147483795" r:id="rId7"/>
    <p:sldLayoutId id="2147483797" r:id="rId8"/>
    <p:sldLayoutId id="2147483798" r:id="rId9"/>
    <p:sldLayoutId id="2147483799" r:id="rId10"/>
    <p:sldLayoutId id="2147483800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kern="1200" spc="-100" baseline="0">
          <a:solidFill>
            <a:schemeClr val="tx2"/>
          </a:solidFill>
          <a:effectLst/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/>
        </a:defRPr>
      </a:lvl9pPr>
    </p:titleStyle>
    <p:bodyStyle>
      <a:lvl1pPr marL="182563" indent="-18256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-18256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730250" indent="-18256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04888" indent="-18256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187450" indent="-13652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Tx/>
        <a:buFont typeface="Arial" pitchFamily="34" charset="0"/>
        <a:buChar char="•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4.png" /><Relationship Id="rId4" Type="http://schemas.openxmlformats.org/officeDocument/2006/relationships/vmlDrawing" Target="../drawings/vmlDrawing1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base.garant.ru/12183577/cae826fe4c9a66b3489670e2f0677320/#block_50000" TargetMode="External" /><Relationship Id="rId3" Type="http://schemas.openxmlformats.org/officeDocument/2006/relationships/hyperlink" Target="https://base.garant.ru/12183577/7d7b9c31284350c257ca3649122f627b/#block_40000" TargetMode="Ex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1055;&#1040;&#1052;&#1071;&#1058;&#1050;&#1040; &#1076;&#1083;&#1103; &#1091;&#1095;&#1080;&#1090;&#1077;&#1083;&#1077;&#1081;.doc" TargetMode="External" /><Relationship Id="rId3" Type="http://schemas.openxmlformats.org/officeDocument/2006/relationships/image" Target="../media/image1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1055;&#1040;&#1052;&#1071;&#1058;&#1050;&#1040; &#1076;&#1083;&#1103; &#1088;&#1086;&#1076;&#1080;&#1090;&#1077;&#1083;&#1077;&#1081;.doc" TargetMode="External" /><Relationship Id="rId3" Type="http://schemas.openxmlformats.org/officeDocument/2006/relationships/image" Target="../media/image1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kipk.ru/resources/&#1074;-&#1087;&#1086;&#1084;&#1086;&#1097;&#1100;-&#1087;&#1077;&#1076;&#1072;&#1075;&#1086;&#1075;&#1091;#&#1088;&#1077;&#1082;&#1086;&#1084;&#1077;&#1085;&#1076;&#1072;&#1094;&#1080;&#1080;" TargetMode="External" /><Relationship Id="rId3" Type="http://schemas.openxmlformats.org/officeDocument/2006/relationships/hyperlink" Target="https://krao.ru/pages/dot/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16112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 sz="3600" b="1">
                <a:solidFill>
                  <a:srgbClr val="3B3B4B"/>
                </a:solidFill>
              </a:rPr>
              <a:t>МКОУ </a:t>
            </a:r>
            <a:r>
              <a:rPr lang="ru-RU" altLang="ru-RU" sz="3600" b="1">
                <a:solidFill>
                  <a:srgbClr val="3B3B4B"/>
                </a:solidFill>
              </a:rPr>
              <a:t>Н</a:t>
            </a:r>
            <a:r>
              <a:rPr lang="ru-RU" altLang="ru-RU" sz="3600" b="1">
                <a:solidFill>
                  <a:srgbClr val="3B3B4B"/>
                </a:solidFill>
              </a:rPr>
              <a:t>овоуспенская СОШ</a:t>
            </a:r>
            <a:endParaRPr lang="ru-RU" altLang="ru-RU" sz="3600" b="1">
              <a:solidFill>
                <a:srgbClr val="3B3B4B"/>
              </a:solidFill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0" y="1268412"/>
            <a:ext cx="9144000" cy="55895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algn="ctr" eaLnBrk="1" hangingPunct="1">
              <a:buFontTx/>
              <a:buNone/>
            </a:pPr>
            <a:endParaRPr lang="ru-RU" altLang="ru-RU" sz="4000" b="1" i="1"/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4000" b="1" i="1">
                <a:solidFill>
                  <a:srgbClr val="FF0000"/>
                </a:solidFill>
              </a:rPr>
              <a:t>Об организации </a:t>
            </a:r>
            <a:endParaRPr lang="ru-RU" altLang="ru-RU" sz="4000" b="1" i="1">
              <a:solidFill>
                <a:srgbClr val="FF0000"/>
              </a:solidFill>
            </a:endParaRPr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4000" b="1" i="1">
                <a:solidFill>
                  <a:srgbClr val="FF0000"/>
                </a:solidFill>
              </a:rPr>
              <a:t>образовательной деятельности </a:t>
            </a:r>
            <a:endParaRPr lang="ru-RU" altLang="ru-RU" sz="4000" b="1" i="1">
              <a:solidFill>
                <a:srgbClr val="FF0000"/>
              </a:solidFill>
            </a:endParaRPr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4000" b="1" i="1">
                <a:solidFill>
                  <a:srgbClr val="FF0000"/>
                </a:solidFill>
              </a:rPr>
              <a:t>в дистанционной форме</a:t>
            </a:r>
            <a:endParaRPr lang="ru-RU" altLang="ru-RU" sz="4000" b="1" i="1">
              <a:solidFill>
                <a:srgbClr val="FF0000"/>
              </a:solidFill>
            </a:endParaRPr>
          </a:p>
          <a:p>
            <a:pPr marL="182562" lvl="0" indent="-182562" algn="r" eaLnBrk="1" hangingPunct="1">
              <a:buFontTx/>
              <a:buNone/>
            </a:pPr>
            <a:endParaRPr lang="ru-RU" altLang="ru-RU" sz="1600"/>
          </a:p>
          <a:p>
            <a:pPr marL="182562" lvl="0" indent="-182562" algn="r" eaLnBrk="1" hangingPunct="1">
              <a:buFontTx/>
              <a:buNone/>
            </a:pPr>
            <a:endParaRPr lang="ru-RU" altLang="ru-RU" sz="1600"/>
          </a:p>
          <a:p>
            <a:pPr marL="182562" lvl="0" indent="-182562" algn="r" eaLnBrk="1" hangingPunct="1">
              <a:buFontTx/>
              <a:buNone/>
            </a:pPr>
            <a:endParaRPr lang="ru-RU" altLang="ru-RU" sz="1600"/>
          </a:p>
          <a:p>
            <a:pPr marL="182562" lvl="0" indent="-182562" algn="r" eaLnBrk="1" hangingPunct="1">
              <a:buFontTx/>
              <a:buNone/>
            </a:pPr>
            <a:r>
              <a:rPr lang="ru-RU" altLang="ru-RU" sz="1600"/>
              <a:t>Пусенкова Е.В., </a:t>
            </a:r>
            <a:endParaRPr lang="ru-RU" altLang="ru-RU" sz="1600"/>
          </a:p>
          <a:p>
            <a:pPr marL="182562" lvl="0" indent="-182562" algn="r" eaLnBrk="1" hangingPunct="1">
              <a:buFontTx/>
              <a:buNone/>
            </a:pPr>
            <a:r>
              <a:rPr lang="ru-RU" altLang="ru-RU" sz="1600" i="1"/>
              <a:t>Директор МКОУ Новоуспенской СОШ</a:t>
            </a:r>
            <a:endParaRPr lang="ru-RU" altLang="ru-RU" sz="1600" i="1"/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1600"/>
              <a:t>27.03.2020г. </a:t>
            </a:r>
            <a:endParaRPr lang="ru-RU" altLang="ru-RU" sz="1600"/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1600"/>
              <a:t>с.Новоуспенка</a:t>
            </a:r>
            <a:endParaRPr lang="ru-RU" altLang="ru-RU" sz="16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br>
              <a:rPr lang="ru-RU" altLang="ru-RU" sz="2900" b="1"/>
            </a:br>
            <a:r>
              <a:rPr lang="ru-RU" altLang="ru-RU" sz="2900" b="1"/>
              <a:t>Характеристики информационно-образовательной среды ОО должны обеспечивать:</a:t>
            </a:r>
            <a:br>
              <a:rPr lang="ru-RU" altLang="ru-RU" sz="3600"/>
            </a:br>
            <a:endParaRPr lang="ru-RU" altLang="ru-RU" sz="360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684212" y="1268412"/>
            <a:ext cx="7775575" cy="5214938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b="1"/>
              <a:t>дистанционное</a:t>
            </a:r>
            <a:r>
              <a:rPr lang="ru-RU" altLang="ru-RU"/>
              <a:t> взаимодействие всех участников образовательных отношений </a:t>
            </a:r>
            <a:r>
              <a:rPr lang="ru-RU" altLang="ru-RU" i="1"/>
              <a:t>(обучающихся, их родителей (законных представителей), педагогических работников, органов управления в сфере образования) </a:t>
            </a:r>
            <a:r>
              <a:rPr lang="ru-RU" altLang="ru-RU"/>
              <a:t>в рамках дистанционного образования;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b="1"/>
              <a:t>планирование</a:t>
            </a:r>
            <a:r>
              <a:rPr lang="ru-RU" altLang="ru-RU"/>
              <a:t> образовательной деятельности;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b="1"/>
              <a:t>мониторинг </a:t>
            </a:r>
            <a:r>
              <a:rPr lang="ru-RU" altLang="ru-RU"/>
              <a:t>и</a:t>
            </a:r>
            <a:r>
              <a:rPr lang="ru-RU" altLang="ru-RU" b="1"/>
              <a:t> фиксацию хода </a:t>
            </a:r>
            <a:r>
              <a:rPr lang="ru-RU" altLang="ru-RU"/>
              <a:t>и </a:t>
            </a:r>
            <a:r>
              <a:rPr lang="ru-RU" altLang="ru-RU" b="1"/>
              <a:t>результатов </a:t>
            </a:r>
            <a:r>
              <a:rPr lang="ru-RU" altLang="ru-RU"/>
              <a:t>образовательной деятельности;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b="1"/>
              <a:t>размещение и сохранение </a:t>
            </a:r>
            <a:r>
              <a:rPr lang="ru-RU" altLang="ru-RU"/>
              <a:t>материалов образовательной деятельности, в том числе </a:t>
            </a:r>
            <a:r>
              <a:rPr lang="ru-RU" altLang="ru-RU" b="1"/>
              <a:t>работ обучающихся и педагогов</a:t>
            </a:r>
            <a:r>
              <a:rPr lang="ru-RU" altLang="ru-RU"/>
              <a:t>, используемых участниками образовательных отношений информационных ресурсов.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  <a:buFontTx/>
              <a:buNone/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116012" y="260350"/>
            <a:ext cx="6964362" cy="12033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b="1">
                <a:solidFill>
                  <a:srgbClr val="FF0000"/>
                </a:solidFill>
              </a:rPr>
              <a:t>Функции пед.работников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827088" y="1484312"/>
            <a:ext cx="7561262" cy="48244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3200"/>
              <a:t>Своевременная корректировка КТП;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Применение разнообразных форм самостоятельной работы;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Размещение информации об изучаемой теме;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Информирование родителей об итогах;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Оценка результатов.</a:t>
            </a:r>
            <a:endParaRPr lang="ru-RU" altLang="ru-RU" sz="32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sz="3600" b="1">
                <a:solidFill>
                  <a:srgbClr val="FF0000"/>
                </a:solidFill>
              </a:rPr>
              <a:t>Функции обучающихся и родителей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468312" y="1557338"/>
            <a:ext cx="8135938" cy="47513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4000"/>
              <a:t>Контроль выполнения ребенком самостоятельного обучения;</a:t>
            </a:r>
            <a:endParaRPr lang="ru-RU" altLang="ru-RU" sz="4000"/>
          </a:p>
          <a:p>
            <a:pPr marL="182562" lvl="0" indent="-182562" eaLnBrk="1" hangingPunct="1"/>
            <a:r>
              <a:rPr lang="ru-RU" altLang="ru-RU" sz="4000"/>
              <a:t>Поддержка систематической связи;</a:t>
            </a:r>
            <a:endParaRPr lang="ru-RU" altLang="ru-RU" sz="4000"/>
          </a:p>
          <a:p>
            <a:pPr marL="182562" lvl="0" indent="-182562" eaLnBrk="1" hangingPunct="1"/>
            <a:r>
              <a:rPr lang="ru-RU" altLang="ru-RU" sz="4000"/>
              <a:t>Согласие о переходе на дистанционное обучение.</a:t>
            </a:r>
            <a:endParaRPr lang="ru-RU" altLang="ru-RU" sz="40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755650" y="620712"/>
            <a:ext cx="7777162" cy="1201738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sz="3600" b="1">
                <a:solidFill>
                  <a:srgbClr val="FF0000"/>
                </a:solidFill>
              </a:rPr>
              <a:t>Дистанционные образовательные технологии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395288" y="2276475"/>
            <a:ext cx="8424862" cy="36036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4000"/>
              <a:t>Компьютер, камера, микрофон, смартфон, телефон;</a:t>
            </a:r>
            <a:endParaRPr lang="ru-RU" altLang="ru-RU" sz="4000"/>
          </a:p>
          <a:p>
            <a:pPr marL="182562" lvl="0" indent="-182562" eaLnBrk="1" hangingPunct="1"/>
            <a:r>
              <a:rPr lang="ru-RU" altLang="ru-RU" sz="4000"/>
              <a:t>Доступ к удаленным сервисам;</a:t>
            </a:r>
            <a:endParaRPr lang="ru-RU" altLang="ru-RU" sz="4000"/>
          </a:p>
          <a:p>
            <a:pPr marL="182562" lvl="0" indent="-182562" eaLnBrk="1" hangingPunct="1"/>
            <a:r>
              <a:rPr lang="ru-RU" altLang="ru-RU" sz="4000"/>
              <a:t>Доступ в Интернет.</a:t>
            </a:r>
            <a:endParaRPr lang="ru-RU" altLang="ru-RU" sz="40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965950" cy="12033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sz="3600" b="1">
                <a:solidFill>
                  <a:srgbClr val="FF0000"/>
                </a:solidFill>
              </a:rPr>
              <a:t>Модели организации дистанционного обучения</a:t>
            </a:r>
            <a:endParaRPr sz="3600" b="1">
              <a:solidFill>
                <a:srgbClr val="FF0000"/>
              </a:solidFill>
            </a:endParaRP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1341438"/>
            <a:ext cx="3522662" cy="26622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0" name="Прямоугольник 4"/>
          <p:cNvSpPr/>
          <p:nvPr/>
        </p:nvSpPr>
        <p:spPr>
          <a:xfrm>
            <a:off x="644449" y="4348370"/>
            <a:ext cx="611385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600" b="1" i="0" u="none" strike="noStrike" kern="1200" cap="none" spc="50" normalizeH="0" baseline="0" noProof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Посредством сообщений</a:t>
            </a:r>
          </a:p>
        </p:txBody>
      </p:sp>
      <p:sp>
        <p:nvSpPr>
          <p:cNvPr id="19461" name="Прямоугольник 5"/>
          <p:cNvSpPr/>
          <p:nvPr/>
        </p:nvSpPr>
        <p:spPr>
          <a:xfrm>
            <a:off x="644449" y="5157192"/>
            <a:ext cx="697601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all" spc="0" normalizeH="0" baseline="0" noProof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/>
                <a:ea typeface="+mn-ea"/>
                <a:cs typeface="+mn-cs"/>
              </a:rPr>
              <a:t>Размещение домашних заданий</a:t>
            </a:r>
          </a:p>
        </p:txBody>
      </p:sp>
      <p:sp>
        <p:nvSpPr>
          <p:cNvPr id="19462" name="Прямоугольник 6"/>
          <p:cNvSpPr/>
          <p:nvPr/>
        </p:nvSpPr>
        <p:spPr>
          <a:xfrm>
            <a:off x="622285" y="5877272"/>
            <a:ext cx="75500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/>
                <a:ea typeface="+mn-ea"/>
                <a:cs typeface="+mn-cs"/>
              </a:rPr>
              <a:t>Электронный ЖУРНАЛ, ДНЕВНИК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755650" y="620712"/>
            <a:ext cx="7561262" cy="1201738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sz="3600" b="1">
                <a:solidFill>
                  <a:srgbClr val="FF0000"/>
                </a:solidFill>
              </a:rPr>
              <a:t>Использование социальных сетей и мессенджеров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042988" y="1916112"/>
            <a:ext cx="7416800" cy="36052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3600"/>
              <a:t>Групповые звонки;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Официальный сайт;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Личный кабинет (блог) учителя;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Образовательные порталы;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ВКонтакте.</a:t>
            </a:r>
            <a:endParaRPr lang="ru-RU" altLang="ru-RU" sz="3600"/>
          </a:p>
        </p:txBody>
      </p:sp>
      <p:pic>
        <p:nvPicPr>
          <p:cNvPr id="2048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462" y="4754562"/>
            <a:ext cx="2630488" cy="1987550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84212" y="260350"/>
            <a:ext cx="7920038" cy="12033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sz="3600" b="1">
                <a:solidFill>
                  <a:srgbClr val="FF0000"/>
                </a:solidFill>
              </a:rPr>
              <a:t>Задача классного руководителя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250825" y="1557338"/>
            <a:ext cx="8893175" cy="36036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3600"/>
              <a:t>Ежедневный мониторинг присутствующих, выполнения ДЗ;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Мониторинг готовности к обучению;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Сбор актуальных данных;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Осуществление контроля взаимодействия;</a:t>
            </a:r>
            <a:endParaRPr lang="ru-RU" altLang="ru-RU" sz="3600"/>
          </a:p>
          <a:p>
            <a:pPr marL="182562" lvl="0" indent="-182562" eaLnBrk="1" hangingPunct="1"/>
            <a:r>
              <a:rPr lang="ru-RU" altLang="ru-RU" sz="3600"/>
              <a:t>Информирование родителей.</a:t>
            </a:r>
            <a:endParaRPr lang="ru-RU" altLang="ru-RU" sz="36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7921625" cy="12033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>
                <a:solidFill>
                  <a:srgbClr val="FF0000"/>
                </a:solidFill>
              </a:rPr>
              <a:t>Задачи учителя – предметника: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sz="3200"/>
              <a:t>Определить подходящие ресурсы;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Сформировать список и краткое описание;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Продумать и отобрать материалы КТП;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Разработать формат домашних заданий;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Определить формат и регулярность информирования родителей;</a:t>
            </a:r>
            <a:endParaRPr lang="ru-RU" altLang="ru-RU" sz="3200"/>
          </a:p>
          <a:p>
            <a:pPr marL="182562" lvl="0" indent="-182562" eaLnBrk="1" hangingPunct="1"/>
            <a:r>
              <a:rPr lang="ru-RU" altLang="ru-RU" sz="3200"/>
              <a:t>Рассмотреть возможность записи урока.</a:t>
            </a:r>
            <a:endParaRPr lang="ru-RU" altLang="ru-RU" sz="3200"/>
          </a:p>
          <a:p>
            <a:pPr marL="182562" lvl="0" indent="-182562" eaLnBrk="1" hangingPunct="1"/>
            <a:endParaRPr lang="ru-RU" altLang="ru-RU" sz="32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b="1">
                <a:solidFill>
                  <a:srgbClr val="FF0000"/>
                </a:solidFill>
              </a:rPr>
              <a:t>Корректировка КТП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3555" name="TextBox 4"/>
          <p:cNvSpPr/>
          <p:nvPr/>
        </p:nvSpPr>
        <p:spPr>
          <a:xfrm>
            <a:off x="2916238" y="1484312"/>
            <a:ext cx="2678112" cy="800100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46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ТЕМА</a:t>
            </a:r>
            <a:endParaRPr lang="ru-RU" altLang="ru-RU" sz="46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539750" y="2705100"/>
            <a:ext cx="3254375" cy="800100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46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ТЕОРИЯ</a:t>
            </a:r>
            <a:endParaRPr lang="ru-RU" altLang="ru-RU" sz="46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3557" name="TextBox 6"/>
          <p:cNvSpPr/>
          <p:nvPr/>
        </p:nvSpPr>
        <p:spPr>
          <a:xfrm>
            <a:off x="5435600" y="2687638"/>
            <a:ext cx="3600450" cy="8001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46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ПРАКТИКА</a:t>
            </a:r>
            <a:endParaRPr lang="ru-RU" altLang="ru-RU" sz="46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3558" name="TextBox 7"/>
          <p:cNvSpPr/>
          <p:nvPr/>
        </p:nvSpPr>
        <p:spPr>
          <a:xfrm>
            <a:off x="2771775" y="4200525"/>
            <a:ext cx="2232025" cy="1076325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32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Проектное задание</a:t>
            </a:r>
            <a:endParaRPr lang="ru-RU" altLang="ru-RU" sz="32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3559" name="TextBox 8"/>
          <p:cNvSpPr/>
          <p:nvPr/>
        </p:nvSpPr>
        <p:spPr>
          <a:xfrm>
            <a:off x="211138" y="4221162"/>
            <a:ext cx="2273300" cy="1016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36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РКМЧП</a:t>
            </a:r>
            <a:endParaRPr lang="ru-RU" altLang="ru-RU" sz="36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  <a:p>
            <a:pPr marL="0" lvl="0" indent="0" algn="ctr" eaLnBrk="1" hangingPunct="1"/>
            <a:endParaRPr lang="ru-RU" altLang="ru-RU" sz="24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3560" name="TextBox 9"/>
          <p:cNvSpPr/>
          <p:nvPr/>
        </p:nvSpPr>
        <p:spPr>
          <a:xfrm>
            <a:off x="5594350" y="4200525"/>
            <a:ext cx="3441700" cy="1076325"/>
          </a:xfrm>
          <a:prstGeom prst="rect">
            <a:avLst/>
          </a:prstGeom>
          <a:noFill/>
          <a:ln w="57150">
            <a:solidFill>
              <a:srgbClr val="E30FB6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algn="ctr" eaLnBrk="1" hangingPunct="1"/>
            <a:r>
              <a:rPr lang="ru-RU" altLang="ru-RU" sz="3200" b="1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</a:rPr>
              <a:t>Самостоятельная работа</a:t>
            </a:r>
            <a:endParaRPr lang="ru-RU" altLang="ru-RU" sz="3200" b="1">
              <a:solidFill>
                <a:srgbClr val="7030A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cxnSp>
        <p:nvCxnSpPr>
          <p:cNvPr id="23561" name="Прямая со стрелкой 11"/>
          <p:cNvCxnSpPr/>
          <p:nvPr/>
        </p:nvCxnSpPr>
        <p:spPr>
          <a:xfrm flipH="1">
            <a:off x="1979612" y="2284412"/>
            <a:ext cx="1296988" cy="403225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23562" name="Прямая со стрелкой 13"/>
          <p:cNvCxnSpPr>
            <a:endCxn id="23560" idx="0"/>
          </p:cNvCxnSpPr>
          <p:nvPr/>
        </p:nvCxnSpPr>
        <p:spPr>
          <a:xfrm>
            <a:off x="7300912" y="3487738"/>
            <a:ext cx="14288" cy="712788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23563" name="Прямая со стрелкой 14"/>
          <p:cNvCxnSpPr/>
          <p:nvPr/>
        </p:nvCxnSpPr>
        <p:spPr>
          <a:xfrm>
            <a:off x="4616450" y="2289175"/>
            <a:ext cx="1900238" cy="34925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23564" name="Прямая со стрелкой 15"/>
          <p:cNvCxnSpPr/>
          <p:nvPr/>
        </p:nvCxnSpPr>
        <p:spPr>
          <a:xfrm>
            <a:off x="2571750" y="3495675"/>
            <a:ext cx="1495425" cy="70485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23565" name="Прямая со стрелкой 16"/>
          <p:cNvCxnSpPr/>
          <p:nvPr/>
        </p:nvCxnSpPr>
        <p:spPr>
          <a:xfrm flipH="1">
            <a:off x="684212" y="3519488"/>
            <a:ext cx="1295400" cy="681038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arrow"/>
          </a:ln>
        </p:spPr>
      </p:cxn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-30162" y="333375"/>
            <a:ext cx="903605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sz="3600" b="1">
                <a:solidFill>
                  <a:srgbClr val="FF0000"/>
                </a:solidFill>
              </a:rPr>
              <a:t>Организация рабочего времени учителя</a:t>
            </a:r>
            <a:endParaRPr sz="3600" b="1">
              <a:solidFill>
                <a:srgbClr val="FF0000"/>
              </a:solidFill>
            </a:endParaRPr>
          </a:p>
        </p:txBody>
      </p:sp>
      <p:graphicFrame>
        <p:nvGraphicFramePr>
          <p:cNvPr id="24579" name="Объект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97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2" progId="Excel.Chart.8">
                  <p:embed/>
                </p:oleObj>
              </mc:Choice>
              <mc:Fallback>
                <p:oleObj r:id="rId2" progId="Excel.Char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alphaModFix/>
                      </a:blip>
                      <a:stretch>
                        <a:fillRect/>
                      </a:stretch>
                    </p:blipFill>
                    <p:spPr>
                      <a:xfrm>
                        <a:off x="406400" y="1549400"/>
                        <a:ext cx="8331200" cy="4978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116012" y="0"/>
            <a:ext cx="6964362" cy="1201738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/>
              <a:t>Основание</a:t>
            </a:r>
            <a:endParaRPr lang="ru-RU" altLang="ru-RU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323850" y="981075"/>
            <a:ext cx="8496300" cy="54721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 b="1"/>
              <a:t>приказ Министерства Просвещения Российской Федерации от 17.03.2020 № 104 </a:t>
            </a:r>
            <a:r>
              <a:rPr lang="ru-RU" altLang="ru-RU"/>
              <a:t>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</a:t>
            </a:r>
            <a:br>
              <a:rPr lang="ru-RU" altLang="ru-RU"/>
            </a:br>
            <a:r>
              <a:rPr lang="ru-RU" altLang="ru-RU"/>
              <a:t>и дополнительные общеобразовательные программы, в условиях распространения новой коронавирусной инфекции на территории Российской Федерации»</a:t>
            </a:r>
            <a:endParaRPr lang="ru-RU" altLang="ru-RU"/>
          </a:p>
          <a:p>
            <a:pPr marL="182562" lvl="0" indent="-182562" eaLnBrk="1" hangingPunct="1"/>
            <a:r>
              <a:rPr lang="ru-RU" altLang="ru-RU"/>
              <a:t>Указ Президента РФ от 25.03.2020 года № 206</a:t>
            </a:r>
            <a:endParaRPr lang="ru-RU" altLang="ru-RU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17512" y="188912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t>Образовательные порталы</a:t>
            </a:r>
          </a:p>
        </p:txBody>
      </p:sp>
      <p:pic>
        <p:nvPicPr>
          <p:cNvPr id="2560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557338"/>
            <a:ext cx="8705850" cy="48942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pic>
        <p:nvPicPr>
          <p:cNvPr id="26627" name="Picture 2"/>
          <p:cNvPicPr>
            <a:picLocks noChangeAspect="1"/>
          </p:cNvPicPr>
          <p:nvPr/>
        </p:nvPicPr>
        <p:blipFill>
          <a:blip r:embed="rId2"/>
          <a:srcRect t="4884" r="8785" b="9198"/>
          <a:stretch>
            <a:fillRect/>
          </a:stretch>
        </p:blipFill>
        <p:spPr>
          <a:xfrm>
            <a:off x="17462" y="1300162"/>
            <a:ext cx="9050338" cy="47926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539750" y="188912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pic>
        <p:nvPicPr>
          <p:cNvPr id="27651" name="Picture 3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462" y="981075"/>
            <a:ext cx="9093200" cy="51117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pic>
        <p:nvPicPr>
          <p:cNvPr id="28675" name="Picture 2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</a:blip>
          <a:srcRect l="5983" t="8872" r="7388" b="6049"/>
          <a:stretch>
            <a:fillRect/>
          </a:stretch>
        </p:blipFill>
        <p:spPr>
          <a:xfrm>
            <a:off x="250825" y="1341438"/>
            <a:ext cx="8607425" cy="47513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395288" y="265112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endParaRPr lang="ru-RU" altLang="ru-RU"/>
          </a:p>
        </p:txBody>
      </p:sp>
      <p:pic>
        <p:nvPicPr>
          <p:cNvPr id="2970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7300"/>
            <a:ext cx="9734550" cy="54737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pic>
        <p:nvPicPr>
          <p:cNvPr id="30722" name="Picture 2"/>
          <p:cNvPicPr>
            <a:picLocks noChangeAspect="1"/>
          </p:cNvPicPr>
          <p:nvPr/>
        </p:nvPicPr>
        <p:blipFill>
          <a:blip r:embed="rId2"/>
          <a:srcRect l="37072" r="8942" b="26902"/>
          <a:stretch>
            <a:fillRect/>
          </a:stretch>
        </p:blipFill>
        <p:spPr>
          <a:xfrm>
            <a:off x="4211638" y="3251200"/>
            <a:ext cx="4711700" cy="35861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723" name="Picture 3"/>
          <p:cNvPicPr>
            <a:picLocks noGrp="1" noChangeAspect="1"/>
          </p:cNvPicPr>
          <p:nvPr>
            <p:ph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50" y="347662"/>
            <a:ext cx="6094412" cy="34274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pic>
        <p:nvPicPr>
          <p:cNvPr id="31747" name="Picture 2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1725612"/>
            <a:ext cx="8229600" cy="4625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solidFill>
                  <a:srgbClr val="D2533C"/>
                </a:solidFill>
              </a:rPr>
              <a:t>Образовательные порталы</a:t>
            </a:r>
          </a:p>
        </p:txBody>
      </p:sp>
      <p:pic>
        <p:nvPicPr>
          <p:cNvPr id="32771" name="Picture 4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1725612"/>
            <a:ext cx="8229600" cy="4625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pic>
        <p:nvPicPr>
          <p:cNvPr id="3379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8" y="692150"/>
            <a:ext cx="9159875" cy="51498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pic>
        <p:nvPicPr>
          <p:cNvPr id="3481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8" y="765175"/>
            <a:ext cx="9093200" cy="51117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lang="ru-RU" altLang="ru-RU" b="1"/>
              <a:t>Образовательным организациям</a:t>
            </a:r>
            <a:endParaRPr lang="ru-RU" altLang="ru-RU" b="1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1187450" y="1484312"/>
            <a:ext cx="6985000" cy="43926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/>
            <a:r>
              <a:rPr lang="ru-RU" altLang="ru-RU"/>
              <a:t>обеспечить </a:t>
            </a:r>
            <a:br>
              <a:rPr lang="ru-RU" altLang="ru-RU"/>
            </a:br>
            <a:r>
              <a:rPr lang="ru-RU" altLang="ru-RU" b="1"/>
              <a:t>с 1 апреля 2020 года</a:t>
            </a:r>
            <a:r>
              <a:rPr lang="ru-RU" altLang="ru-RU"/>
              <a:t> реализацию образовательных программ вне места нахождения образовательных организаций с применением форм электронного обучения и дистанционных образовательных технологий</a:t>
            </a:r>
            <a:endParaRPr lang="ru-RU" altLang="ru-RU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pic>
        <p:nvPicPr>
          <p:cNvPr id="358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" y="0"/>
            <a:ext cx="8856662" cy="59039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3" name="Прямоугольник 1"/>
          <p:cNvSpPr/>
          <p:nvPr/>
        </p:nvSpPr>
        <p:spPr>
          <a:xfrm>
            <a:off x="725455" y="5733256"/>
            <a:ext cx="77691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5400" b="1" i="0" u="none" strike="noStrike" kern="1200" cap="none" spc="0" normalizeH="0" baseline="0" noProof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Новоуспенская школа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323850" y="30162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/>
            <a:r>
              <a:rPr sz="5400" b="1">
                <a:solidFill>
                  <a:srgbClr val="FF0000"/>
                </a:solidFill>
              </a:rPr>
              <a:t>СанПиН</a:t>
            </a:r>
            <a:endParaRPr sz="5400" b="1">
              <a:solidFill>
                <a:srgbClr val="FF0000"/>
              </a:solidFill>
            </a:endParaRPr>
          </a:p>
        </p:txBody>
      </p:sp>
      <p:graphicFrame>
        <p:nvGraphicFramePr>
          <p:cNvPr id="36867" name="Таблица 3"/>
          <p:cNvGraphicFramePr>
            <a:graphicFrameLocks noGrp="1"/>
          </p:cNvGraphicFramePr>
          <p:nvPr/>
        </p:nvGraphicFramePr>
        <p:xfrm>
          <a:off x="25400" y="908050"/>
          <a:ext cx="9118600" cy="5688012"/>
        </p:xfrm>
        <a:graphic>
          <a:graphicData uri="http://schemas.openxmlformats.org/drawingml/2006/table">
            <a:tbl>
              <a:tblPr/>
              <a:tblGrid>
                <a:gridCol w="1379538"/>
                <a:gridCol w="1379538"/>
                <a:gridCol w="1417638"/>
                <a:gridCol w="1417638"/>
                <a:gridCol w="1166812"/>
                <a:gridCol w="1177925"/>
                <a:gridCol w="1179512"/>
              </a:tblGrid>
              <a:tr h="498475">
                <a:tc rowSpan="2"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Классы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Непрерывная длительность (мин.), не более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R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/>
                        <a:t> 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  <a:tr h="3703638">
                <a:tc vMerge="1">
                  <a:txBody>
                    <a:bodyPr/>
                    <a:lstStyle/>
                    <a:p/>
                  </a:txBody>
                  <a:tcPr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Просмотр статических изображений на учебных досках и экранах отраженного свечения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Просмотр телепередач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Просмотр динамических изображений на экранах отраженного свечения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Работа с изображением на индивидуальном мониторе компьютера и клавиатурой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Прослушивание аудиозаписи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Прослушивание аудиозаписи в наушниках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  <a:tr h="371475"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1 - 2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noFill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  <a:tr h="371475"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3 - 4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15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  <a:tr h="371475"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5 - 7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  <a:tr h="371475"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8 - 11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30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30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5022" tIns="32518" rIns="65022" bIns="32518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/>
                        <a:t>25</a:t>
                      </a:r>
                      <a:endParaRPr/>
                    </a:p>
                  </a:txBody>
                  <a:tcPr marL="65022" marR="65022" marT="32518" marB="32518">
                    <a:lnL>
                      <a:solidFill>
                        <a:prstClr val="black"/>
                      </a:solidFill>
                      <a:miter lim="800000"/>
                    </a:lnL>
                    <a:lnR>
                      <a:solidFill>
                        <a:prstClr val="black"/>
                      </a:solidFill>
                      <a:miter lim="800000"/>
                    </a:lnR>
                    <a:lnT>
                      <a:solidFill>
                        <a:prstClr val="black"/>
                      </a:solidFill>
                      <a:miter lim="800000"/>
                    </a:lnT>
                    <a:lnB>
                      <a:solidFill>
                        <a:prstClr val="black"/>
                      </a:solidFill>
                      <a:miter lim="800000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7890" name="Прямоугольник 3"/>
          <p:cNvSpPr/>
          <p:nvPr/>
        </p:nvSpPr>
        <p:spPr>
          <a:xfrm>
            <a:off x="3133725" y="-130175"/>
            <a:ext cx="2385811" cy="76276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marR="0" lvl="0" indent="0" eaLnBrk="1" hangingPunct="1"/>
            <a:r>
              <a:rPr sz="4400" b="1">
                <a:solidFill>
                  <a:srgbClr val="FF0000"/>
                </a:solidFill>
              </a:rPr>
              <a:t>СанПиН</a:t>
            </a:r>
            <a:endParaRPr sz="1400"/>
          </a:p>
        </p:txBody>
      </p:sp>
      <p:sp>
        <p:nvSpPr>
          <p:cNvPr id="37891" name="Прямоугольник 4"/>
          <p:cNvSpPr/>
          <p:nvPr/>
        </p:nvSpPr>
        <p:spPr>
          <a:xfrm>
            <a:off x="33338" y="336550"/>
            <a:ext cx="9144000" cy="6554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</a:defRPr>
            </a:lvl5pPr>
          </a:lstStyle>
          <a:p>
            <a:pPr marL="0" lvl="0" indent="0" eaLnBrk="1" hangingPunct="1"/>
            <a:r>
              <a:rPr lang="ru-RU" altLang="ru-RU" sz="2000">
                <a:latin typeface="PT Serif"/>
              </a:rPr>
              <a:t>После использования технических средств обучения, связанных со зрительной нагрузкой, необходимо проводить комплекс упражнений для профилактики утомления глаз (</a:t>
            </a:r>
            <a:r>
              <a:rPr lang="ru-RU" altLang="ru-RU" sz="2000">
                <a:latin typeface="PT Serif"/>
                <a:hlinkClick r:id="rId2"/>
              </a:rPr>
              <a:t>приложение 5</a:t>
            </a:r>
            <a:r>
              <a:rPr lang="ru-RU" altLang="ru-RU" sz="2000">
                <a:latin typeface="PT Serif"/>
              </a:rPr>
              <a:t>), а в конце урока - физические упражнения для профилактики общего утомления (</a:t>
            </a:r>
            <a:r>
              <a:rPr lang="ru-RU" altLang="ru-RU" sz="2000">
                <a:latin typeface="PT Serif"/>
                <a:hlinkClick r:id="rId3"/>
              </a:rPr>
              <a:t>приложение 4</a:t>
            </a:r>
            <a:r>
              <a:rPr lang="ru-RU" altLang="ru-RU" sz="2000">
                <a:latin typeface="PT Serif"/>
              </a:rPr>
              <a:t>).</a:t>
            </a:r>
            <a:endParaRPr lang="ru-RU" altLang="ru-RU" sz="2000">
              <a:latin typeface="PT Serif"/>
            </a:endParaRPr>
          </a:p>
          <a:p>
            <a:pPr marL="0" lvl="0" indent="0" eaLnBrk="1" hangingPunct="1"/>
            <a:r>
              <a:rPr lang="ru-RU" altLang="ru-RU" sz="2000">
                <a:latin typeface="PT Serif"/>
              </a:rPr>
              <a:t>Продолжительность непрерывного использования компьютера с жидкокристаллическим монитором на уроках составляет: для учащихся 1 - 2-х классов - не более 20 минут, для учащихся 3 - 4 классов - не более 25 минут, для учащихся 5 - 6 классов - не более 30 минут, для учащихся 7 - 11 классов - 35 минут.</a:t>
            </a:r>
            <a:endParaRPr lang="ru-RU" altLang="ru-RU" sz="2000">
              <a:latin typeface="PT Serif"/>
            </a:endParaRPr>
          </a:p>
          <a:p>
            <a:pPr marL="0" lvl="0" indent="0" eaLnBrk="1" hangingPunct="1"/>
            <a:r>
              <a:rPr lang="ru-RU" altLang="ru-RU" sz="2000">
                <a:latin typeface="PT Serif"/>
              </a:rPr>
              <a:t>Непрерывная продолжительность работы обучающихся непосредственно с интерактивной доской на уроках в 1 - 4 классах не должна превышать 5 минут, в 5 - 11 классах - 10 минут. Суммарная продолжительность использования интерактивной доски на уроках в 1 - 2 классах составляет не более 25 минут, 3 - 4 классах и старше - не более 30 минут при соблюдении гигиенически рациональной организации урока (оптимальная смена видов деятельности, плотность уроков 60 - 80%, физкультминутки, офтальмотренаж).</a:t>
            </a:r>
            <a:endParaRPr lang="ru-RU" altLang="ru-RU" sz="2000">
              <a:latin typeface="PT Serif"/>
            </a:endParaRPr>
          </a:p>
          <a:p>
            <a:pPr marL="0" lvl="0" indent="0" eaLnBrk="1" hangingPunct="1"/>
            <a:r>
              <a:rPr lang="ru-RU" altLang="ru-RU" sz="2000">
                <a:latin typeface="PT Serif"/>
              </a:rPr>
              <a:t>С целью профилактики утомления обучающихся не допускается использование на одном уроке более двух видов электронных средств обучения.</a:t>
            </a:r>
            <a:endParaRPr lang="ru-RU" altLang="ru-RU" sz="2000">
              <a:latin typeface="PT Serif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hlinkClick r:id="rId2" action="ppaction://hlinkfile"/>
              </a:rPr>
              <a:t>Памятка учителю:</a:t>
            </a:r>
          </a:p>
        </p:txBody>
      </p:sp>
      <p:pic>
        <p:nvPicPr>
          <p:cNvPr id="38915" name="Picture 3"/>
          <p:cNvPicPr>
            <a:picLocks noGrp="1" noChangeAspect="1"/>
          </p:cNvPicPr>
          <p:nvPr>
            <p:ph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3600" y="1600200"/>
            <a:ext cx="4876800" cy="4876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>
                <a:hlinkClick r:id="rId2" action="ppaction://hlinkfile"/>
              </a:rPr>
              <a:t>Памятка родителям:</a:t>
            </a:r>
          </a:p>
        </p:txBody>
      </p:sp>
      <p:pic>
        <p:nvPicPr>
          <p:cNvPr id="39939" name="Picture 2"/>
          <p:cNvPicPr>
            <a:picLocks noGrp="1" noChangeAspect="1"/>
          </p:cNvPicPr>
          <p:nvPr>
            <p:ph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1600200"/>
            <a:ext cx="7315200" cy="4876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179388" y="0"/>
            <a:ext cx="8785225" cy="64801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ru-RU" altLang="ru-RU" b="1" i="1">
                <a:solidFill>
                  <a:srgbClr val="FF0000"/>
                </a:solidFill>
              </a:rPr>
              <a:t>Режим выдачи заданий на дистанционном обучении:</a:t>
            </a:r>
            <a:endParaRPr lang="ru-RU" altLang="ru-RU" b="1" i="1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ru-RU" altLang="ru-RU">
              <a:solidFill>
                <a:srgbClr val="FF0000"/>
              </a:solidFill>
            </a:endParaRPr>
          </a:p>
        </p:txBody>
      </p:sp>
      <p:graphicFrame>
        <p:nvGraphicFramePr>
          <p:cNvPr id="40963" name="Таблица 3"/>
          <p:cNvGraphicFramePr>
            <a:graphicFrameLocks noGrp="1"/>
          </p:cNvGraphicFramePr>
          <p:nvPr/>
        </p:nvGraphicFramePr>
        <p:xfrm>
          <a:off x="179388" y="476250"/>
          <a:ext cx="8964612" cy="6098570"/>
        </p:xfrm>
        <a:graphic>
          <a:graphicData uri="http://schemas.openxmlformats.org/drawingml/2006/table">
            <a:tbl>
              <a:tblPr/>
              <a:tblGrid>
                <a:gridCol w="2520950"/>
                <a:gridCol w="6443662"/>
              </a:tblGrid>
              <a:tr h="1079500"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Понедельник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Русский язык, математика, литература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842962"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Вторник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Химия, биология, география, физика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</a:tr>
              <a:tr h="944562"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Среда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Русский язык, математика, </a:t>
                      </a:r>
                      <a:r>
                        <a:rPr sz="2800">
                          <a:solidFill>
                            <a:srgbClr val="E30FB6"/>
                          </a:solidFill>
                        </a:rPr>
                        <a:t>ОГЭ, ЕГЭ (по выборным предметам)</a:t>
                      </a:r>
                      <a:endParaRPr sz="2800">
                        <a:solidFill>
                          <a:srgbClr val="E30FB6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</a:tr>
              <a:tr h="944562"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Четверг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История, обществознание английский язык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</a:tr>
              <a:tr h="1341438"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Пятница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  <a:tc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Русский язык, математика, </a:t>
                      </a:r>
                      <a:r>
                        <a:rPr sz="2800">
                          <a:solidFill>
                            <a:srgbClr val="E30FB6"/>
                          </a:solidFill>
                        </a:rPr>
                        <a:t>ОГЭ, ЕГЭ (по обязательным предметам)</a:t>
                      </a:r>
                      <a:endParaRPr sz="2800">
                        <a:solidFill>
                          <a:srgbClr val="E30FB6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</a:tr>
              <a:tr h="944562">
                <a:tc gridSpan="2">
                  <a:txBody>
                    <a:bodyPr lIns="91441" tIns="45725" rIns="91441" bIns="45725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2800">
                          <a:solidFill>
                            <a:srgbClr val="007E39"/>
                          </a:solidFill>
                        </a:rPr>
                        <a:t>1 раз в 2 недели  - ИЗО, технология, музыка, физкультура, астрономия, информатика, ОРР, МХК</a:t>
                      </a:r>
                      <a:endParaRPr sz="2800">
                        <a:solidFill>
                          <a:srgbClr val="007E39"/>
                        </a:solidFill>
                      </a:endParaRPr>
                    </a:p>
                  </a:txBody>
                  <a:tcPr marL="91441" marR="91441" marT="45725" marB="45725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0" y="188912"/>
            <a:ext cx="9144000" cy="59055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/>
            <a:r>
              <a:rPr sz="2800" b="1">
                <a:solidFill>
                  <a:srgbClr val="FF0000"/>
                </a:solidFill>
              </a:rPr>
              <a:t>Режим работы для подвозимых обучающихся:</a:t>
            </a:r>
            <a:endParaRPr sz="2800" b="1">
              <a:solidFill>
                <a:srgbClr val="FF0000"/>
              </a:solidFill>
            </a:endParaRPr>
          </a:p>
        </p:txBody>
      </p:sp>
      <p:graphicFrame>
        <p:nvGraphicFramePr>
          <p:cNvPr id="41987" name="Таблица 4"/>
          <p:cNvGraphicFramePr>
            <a:graphicFrameLocks noGrp="1"/>
          </p:cNvGraphicFramePr>
          <p:nvPr/>
        </p:nvGraphicFramePr>
        <p:xfrm>
          <a:off x="152400" y="765175"/>
          <a:ext cx="8964612" cy="5264086"/>
        </p:xfrm>
        <a:graphic>
          <a:graphicData uri="http://schemas.openxmlformats.org/drawingml/2006/table">
            <a:tbl>
              <a:tblPr/>
              <a:tblGrid>
                <a:gridCol w="2520950"/>
                <a:gridCol w="6443662"/>
              </a:tblGrid>
              <a:tr h="517525">
                <a:tc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Понедельник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Русский язык, математика, литература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Химия, биология, география, физика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  <a:p>
                      <a:pPr marL="0" lvl="0" indent="0" eaLnBrk="1" hangingPunct="1"/>
                      <a:r>
                        <a:rPr sz="2800">
                          <a:solidFill>
                            <a:srgbClr val="E30FB6"/>
                          </a:solidFill>
                        </a:rPr>
                        <a:t>ОГЭ, ЕГЭ (по выборным предметам)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1279525">
                <a:tc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381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  <a:tc vMerge="1">
                  <a:txBody>
                    <a:bodyPr/>
                    <a:lstStyle/>
                    <a:p/>
                  </a:txBody>
                  <a:tcPr>
                    <a:lnL w="381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B w="38100">
                      <a:miter lim="800000"/>
                    </a:lnB>
                  </a:tcPr>
                </a:tc>
              </a:tr>
              <a:tr h="2520950">
                <a:tc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FF0000"/>
                          </a:solidFill>
                        </a:rPr>
                        <a:t>Четверг</a:t>
                      </a:r>
                      <a:endParaRPr sz="280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  <a:tc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Русский язык, математика, </a:t>
                      </a:r>
                      <a:endParaRPr sz="2800">
                        <a:solidFill>
                          <a:srgbClr val="E30FB6"/>
                        </a:solidFill>
                      </a:endParaRPr>
                    </a:p>
                    <a:p>
                      <a:pPr marL="0" lvl="0" indent="0" eaLnBrk="1" hangingPunct="1"/>
                      <a:r>
                        <a:rPr sz="2800">
                          <a:solidFill>
                            <a:srgbClr val="002060"/>
                          </a:solidFill>
                        </a:rPr>
                        <a:t>история, обществознание английский язык</a:t>
                      </a:r>
                      <a:endParaRPr sz="2800">
                        <a:solidFill>
                          <a:srgbClr val="002060"/>
                        </a:solidFill>
                      </a:endParaRPr>
                    </a:p>
                    <a:p>
                      <a:pPr marL="0" lvl="0" indent="0" eaLnBrk="1" hangingPunct="1"/>
                      <a:r>
                        <a:rPr sz="2800">
                          <a:solidFill>
                            <a:srgbClr val="E30FB6"/>
                          </a:solidFill>
                        </a:rPr>
                        <a:t>ОГЭ, ЕГЭ (по обязательным предметам)</a:t>
                      </a:r>
                      <a:endParaRPr sz="2800">
                        <a:solidFill>
                          <a:srgbClr val="E30FB6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EF0EF"/>
                    </a:solidFill>
                  </a:tcPr>
                </a:tc>
              </a:tr>
              <a:tr h="944562">
                <a:tc gridSpan="2">
                  <a:txBody>
                    <a:bodyPr lIns="91441" tIns="45704" rIns="91441" bIns="45704">
                      <a:noAutofit/>
                    </a:bodyPr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ru-RU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2800">
                          <a:solidFill>
                            <a:srgbClr val="007E39"/>
                          </a:solidFill>
                        </a:rPr>
                        <a:t>1 раз в 2 недели  - ИЗО, технология, музыка, физкультура, астрономия, информатика, ОРР, МХК</a:t>
                      </a:r>
                      <a:endParaRPr sz="2800">
                        <a:solidFill>
                          <a:srgbClr val="007E39"/>
                        </a:solidFill>
                      </a:endParaRPr>
                    </a:p>
                  </a:txBody>
                  <a:tcPr marL="91441" marR="91441" marT="45704" marB="45704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CE0D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43010" name="Содержимое 2"/>
          <p:cNvSpPr>
            <a:spLocks noGrp="1"/>
          </p:cNvSpPr>
          <p:nvPr>
            <p:ph idx="1"/>
          </p:nvPr>
        </p:nvSpPr>
        <p:spPr>
          <a:xfrm>
            <a:off x="395288" y="620712"/>
            <a:ext cx="8229600" cy="57927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algn="ctr" eaLnBrk="1" hangingPunct="1"/>
            <a:endParaRPr lang="ru-RU" altLang="ru-RU"/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Удачи и успехов в преодолении любых проблем и сложностей!</a:t>
            </a:r>
            <a:endParaRPr lang="ru-RU" altLang="ru-RU" sz="4400" b="1">
              <a:solidFill>
                <a:srgbClr val="FF0000"/>
              </a:solidFill>
            </a:endParaRPr>
          </a:p>
          <a:p>
            <a:pPr marL="182562" lvl="0" indent="-182562" algn="ctr" eaLnBrk="1" hangingPunct="1"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</a:rPr>
              <a:t>Достойного и организованного окончания учебного года!</a:t>
            </a:r>
            <a:endParaRPr lang="ru-RU" altLang="ru-RU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042988" y="404812"/>
            <a:ext cx="6965950" cy="1201738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/>
              <a:t>В помощь ОО</a:t>
            </a:r>
            <a:endParaRPr lang="ru-RU" altLang="ru-RU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684212" y="1341438"/>
            <a:ext cx="7704138" cy="5214938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/>
              <a:t>Министерство образования Красноярского края  направило методические рекомендации Министерства Просвещения Российской Федерации о применении форм электронного обучения и дистанционных образовательных технологий.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/>
              <a:t>Методические рекомендации Краевого института повышения квалификации и возможные ресурсы электронного обучения, дистанционных образовательных технологий размещены на сайте Краевого института повышения квалификации по ссылке </a:t>
            </a:r>
            <a:r>
              <a:rPr lang="ru-RU" altLang="ru-RU" u="sng">
                <a:hlinkClick r:id="rId2"/>
              </a:rPr>
              <a:t>https://kipk.ru/resources/в-помощь-педагогу#рекомендации</a:t>
            </a:r>
            <a:r>
              <a:rPr lang="ru-RU" altLang="ru-RU"/>
              <a:t> и на сайте министерства по ссылке </a:t>
            </a:r>
            <a:r>
              <a:rPr lang="ru-RU" altLang="ru-RU" u="sng">
                <a:hlinkClick r:id="rId3"/>
              </a:rPr>
              <a:t>https://krao.ru/pages/dot/</a:t>
            </a:r>
            <a:r>
              <a:rPr lang="ru-RU" altLang="ru-RU"/>
              <a:t>.</a:t>
            </a:r>
            <a:endParaRPr lang="ru-RU" altLang="ru-RU"/>
          </a:p>
          <a:p>
            <a:pPr marL="182880" marR="0" lvl="0" indent="-182880" eaLnBrk="1" hangingPunct="1">
              <a:lnSpc>
                <a:spcPct val="90000"/>
              </a:lnSpc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2" y="12700"/>
            <a:ext cx="8229600" cy="51117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 sz="3600" b="1"/>
              <a:t>НПА</a:t>
            </a:r>
            <a:endParaRPr lang="ru-RU" altLang="ru-RU" sz="3600" b="1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84212" y="549275"/>
            <a:ext cx="7775575" cy="6000750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Федеральный закон от 29.12.2012 № 273-ФЗ «Об образовании в Российской Федерации»;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Минобрнауки России от 23.08.2017 № 816 «Об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Минобрнауки России от 06.10.2009 № 373 «Об утверждении и введении в действие федерального государственного образовательного стандарта начального общего образования»;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Минобрнауки России от 17.12.2010 № 1897 «Об утверждении федерального государственного образовательного стандарта основного общего образования»;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Министерства образования Российской Федерации от 09.03.2004 № 1312 «Об утверждении федерального базисного учебного плана и примерных учебных планов для образовательных учреждений Российской Федерации, реализующих программы общего образования»;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-34925"/>
            <a:ext cx="8929688" cy="796925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 b="1"/>
              <a:t>НПА</a:t>
            </a:r>
            <a:endParaRPr lang="ru-RU" altLang="ru-RU" b="1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611188" y="765175"/>
            <a:ext cx="7705725" cy="5857875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Министерства образования Российской Федерации от 05.03.2004 № 1089 «Об утверждении федерального компонента государственных образовательных стандартов начального общего, основного общего и среднего (полного) общего образования»;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Министерства образования и науки РФ от 17.05.2012 г. № 413 «Об утверждении федерального государственного образовательного стандарта среднего общего образования»;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Министерства образования и науки Российской Федерации от 19.12.2014 № 1598 «Об утверждении федерального государственного образовательного стандарта начального общего образования обучающихся с ограниченными возможностями здоровья»;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r>
              <a:rPr lang="ru-RU" altLang="ru-RU" sz="2000"/>
              <a:t>приказ Министерства образования и науки Российской Федерации от 19.12.2014 № 1599 «Об утверждении федерального государственного образовательного стандарта образования обучающихся с умственной отсталостью (интеллектуальными нарушениями)».</a:t>
            </a:r>
            <a:endParaRPr lang="ru-RU" altLang="ru-RU" sz="2000"/>
          </a:p>
          <a:p>
            <a:pPr marL="182880" marR="0" lvl="0" indent="-182880" eaLnBrk="1" hangingPunct="1">
              <a:lnSpc>
                <a:spcPct val="90000"/>
              </a:lnSpc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9144000" cy="11430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lang="ru-RU" altLang="ru-RU" sz="3200" b="1"/>
              <a:t>ОО необходимо провести следующие действия:</a:t>
            </a:r>
            <a:endParaRPr lang="ru-RU" altLang="ru-RU" sz="3200" b="1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0" y="1500188"/>
            <a:ext cx="9144000" cy="53578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>
              <a:buFontTx/>
              <a:buNone/>
            </a:pPr>
            <a:r>
              <a:rPr lang="ru-RU" altLang="ru-RU"/>
              <a:t>1. установить локальным актом ОО, согласованным с участниками образовательных отношений, организацию применения форм электронного обучения и дистанционных образовательных технологий при реализации образовательных программ НОО, ООО и СОО при реализации теоретической и практической частей образовательных программ;</a:t>
            </a:r>
            <a:endParaRPr lang="ru-RU" altLang="ru-RU"/>
          </a:p>
          <a:p>
            <a:pPr marL="182562" lvl="0" indent="-182562" eaLnBrk="1" hangingPunct="1">
              <a:buFontTx/>
              <a:buNone/>
            </a:pPr>
            <a:r>
              <a:rPr lang="ru-RU" altLang="ru-RU"/>
              <a:t>2. издать приказ об организации применения форм электронного обучения и дистанционных образовательных технологий при реализации образовательных программ НОО, ООО и СОО на основании локального акта образовательной организации;</a:t>
            </a:r>
            <a:endParaRPr lang="ru-RU" altLang="ru-RU"/>
          </a:p>
          <a:p>
            <a:pPr marL="182562" lvl="0" indent="-182562" eaLnBrk="1" hangingPunct="1">
              <a:buChar char="•"/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eaLnBrk="1" hangingPunct="1"/>
            <a:r>
              <a:rPr lang="ru-RU" altLang="ru-RU" sz="3200" b="1"/>
              <a:t>ОО необходимо провести следующие действия:</a:t>
            </a:r>
            <a:endParaRPr lang="ru-RU" altLang="ru-RU" sz="3200" b="1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1500188"/>
            <a:ext cx="9144000" cy="535781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>
              <a:buFontTx/>
              <a:buNone/>
            </a:pPr>
            <a:r>
              <a:rPr lang="ru-RU" altLang="ru-RU"/>
              <a:t>3. обеспечить приведение календарного учебного графика </a:t>
            </a:r>
            <a:br>
              <a:rPr lang="ru-RU" altLang="ru-RU"/>
            </a:br>
            <a:r>
              <a:rPr lang="ru-RU" altLang="ru-RU"/>
              <a:t>в соответствии с Указом Губернатора Кк от 16.03.2020 № 54-уг в части установления в ОО каникул с 17 по 31 марта 2020 г. </a:t>
            </a:r>
            <a:r>
              <a:rPr lang="ru-RU" altLang="ru-RU" i="1"/>
              <a:t>(рекомендуется сохранить даты окончания учебного года, не увеличивая его продолжительность за счет летнего периода)</a:t>
            </a:r>
            <a:r>
              <a:rPr lang="ru-RU" altLang="ru-RU"/>
              <a:t>, пересмотрев, с учетом изменений, внесенных в календарный учебный график, рабочие программы учебных предметов, курсов части учебного плана, формируемой участниками образовательных отношений, курсов внеурочной деятельности, сохранив в содержании опорные темы, без освоения которых невозможно осуществление текущего контроля успеваемости, прохождение  обучающимися промежуточной аттестации, государственной итоговой аттестации;</a:t>
            </a:r>
            <a:endParaRPr lang="ru-RU" altLang="ru-RU"/>
          </a:p>
          <a:p>
            <a:pPr marL="182562" lvl="0" indent="-182562" eaLnBrk="1" hangingPunct="1">
              <a:buChar char="•"/>
            </a:pPr>
            <a:endParaRPr lang="ru-RU" altLang="ru-RU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000" b="0" i="0" u="none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lang="ru-RU" altLang="en-US" sz="4000">
                <a:solidFill>
                  <a:schemeClr val="tx2"/>
                </a:solidFill>
                <a:latin typeface="Arial"/>
              </a:defRPr>
            </a:lvl9pPr>
          </a:lstStyle>
          <a:p>
            <a:pPr marL="0" marR="0" lvl="0" indent="0" algn="ctr" eaLnBrk="1" hangingPunct="1"/>
            <a:r>
              <a:rPr lang="ru-RU" altLang="ru-RU" sz="3600" b="1"/>
              <a:t>Дистанционные образовательные технологии</a:t>
            </a:r>
            <a:endParaRPr lang="ru-RU" altLang="ru-RU" sz="3600" b="1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684212" y="1600200"/>
            <a:ext cx="8459788" cy="50434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182563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defRPr kumimoji="0" lang="ru-RU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•"/>
              <a:defRPr kumimoji="0" lang="ru-RU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defRPr kumimoji="0" lang="ru-RU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lang="ru-RU" altLang="en-US"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2" lvl="0" indent="-182562" eaLnBrk="1" hangingPunct="1">
              <a:buFontTx/>
              <a:buNone/>
            </a:pPr>
            <a:r>
              <a:rPr lang="ru-RU" altLang="ru-RU"/>
              <a:t>- </a:t>
            </a:r>
            <a:r>
              <a:rPr lang="ru-RU" altLang="ru-RU" sz="3600" b="1" i="1">
                <a:solidFill>
                  <a:srgbClr val="FF0000"/>
                </a:solidFill>
              </a:rPr>
              <a:t>образовательные технологии, реализуемые с применением информационно-телекоммуникационных сетей при опосредованном (на расстоянии) взаимодействии обучающихся и педагогических работников.</a:t>
            </a:r>
            <a:endParaRPr lang="ru-RU" altLang="ru-RU" sz="36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18.09.12"/>
  <p:tag name="AS_TITLE" val="Aspose.Slides for .NET 2.0"/>
  <p:tag name="AS_VERSION" val="18.9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Ясность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Microsoft</Company>
  <PresentationFormat>On-screen Show (4:3)</PresentationFormat>
  <Paragraphs>104</Paragraphs>
  <Slides>37</Slides>
  <Notes>0</Notes>
  <TotalTime>1700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38">
      <vt:lpstr>Ясность</vt:lpstr>
      <vt:lpstr>МКОУ Новоуспенская СОШ</vt:lpstr>
      <vt:lpstr>Основание</vt:lpstr>
      <vt:lpstr>Образовательным организациям</vt:lpstr>
      <vt:lpstr>В помощь ОО</vt:lpstr>
      <vt:lpstr>НПА</vt:lpstr>
      <vt:lpstr>НПА</vt:lpstr>
      <vt:lpstr>ОО необходимо провести следующие действия:</vt:lpstr>
      <vt:lpstr>ОО необходимо провести следующие действия:</vt:lpstr>
      <vt:lpstr>Дистанционные образовательные технологии</vt:lpstr>
      <vt:lpstr>Характеристики информационно-образовательной среды ОО должны обеспечивать:</vt:lpstr>
      <vt:lpstr>Функции пед.работников</vt:lpstr>
      <vt:lpstr>Функции обучающихся и родителей</vt:lpstr>
      <vt:lpstr>Дистанционные образовательные технологии</vt:lpstr>
      <vt:lpstr>Модели организации дистанционного обучения</vt:lpstr>
      <vt:lpstr>Использование социальных сетей и мессенджеров</vt:lpstr>
      <vt:lpstr>Задача классного руководителя</vt:lpstr>
      <vt:lpstr>Задачи учителя – предметника:</vt:lpstr>
      <vt:lpstr>Корректировка КТП</vt:lpstr>
      <vt:lpstr>Организация рабочего времени учителя</vt:lpstr>
      <vt:lpstr>Образовательные порталы</vt:lpstr>
      <vt:lpstr>Образовательные порталы</vt:lpstr>
      <vt:lpstr>Образовательные порталы</vt:lpstr>
      <vt:lpstr>Образовательные порталы</vt:lpstr>
      <vt:lpstr>Образовательные порталы</vt:lpstr>
      <vt:lpstr>Slide 25</vt:lpstr>
      <vt:lpstr>Образовательные порталы</vt:lpstr>
      <vt:lpstr>Образовательные порталы</vt:lpstr>
      <vt:lpstr>Slide 28</vt:lpstr>
      <vt:lpstr>Slide 29</vt:lpstr>
      <vt:lpstr>Slide 30</vt:lpstr>
      <vt:lpstr>СанПиН</vt:lpstr>
      <vt:lpstr>Slide 32</vt:lpstr>
      <vt:lpstr>Памятка учителю:</vt:lpstr>
      <vt:lpstr>Памятка родителям:</vt:lpstr>
      <vt:lpstr>Slide 35</vt:lpstr>
      <vt:lpstr>Режим работы для подвозимых обучающихся:</vt:lpstr>
      <vt:lpstr>Slide 37</vt:lpstr>
    </vt:vector>
  </TitlesOfParts>
  <LinksUpToDate>0</LinksUpToDate>
  <SharedDoc>0</SharedDoc>
  <HyperlinksChanged>0</HyperlinksChanged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Слайд 1</dc:title>
  <cp:revision>150</cp:revision>
  <dcterms:created xsi:type="dcterms:W3CDTF">2013-08-19T02:20:52Z</dcterms:created>
  <dcterms:modified xsi:type="dcterms:W3CDTF">2020-03-30T02:50:28Z</dcterms:modified>
</cp:coreProperties>
</file>